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61"/>
  </p:notesMasterIdLst>
  <p:sldIdLst>
    <p:sldId id="256" r:id="rId4"/>
    <p:sldId id="342" r:id="rId5"/>
    <p:sldId id="327" r:id="rId6"/>
    <p:sldId id="328" r:id="rId7"/>
    <p:sldId id="329" r:id="rId8"/>
    <p:sldId id="330" r:id="rId9"/>
    <p:sldId id="331" r:id="rId10"/>
    <p:sldId id="332" r:id="rId11"/>
    <p:sldId id="333" r:id="rId12"/>
    <p:sldId id="334" r:id="rId13"/>
    <p:sldId id="335" r:id="rId14"/>
    <p:sldId id="336" r:id="rId15"/>
    <p:sldId id="338" r:id="rId16"/>
    <p:sldId id="339" r:id="rId17"/>
    <p:sldId id="315" r:id="rId18"/>
    <p:sldId id="316" r:id="rId19"/>
    <p:sldId id="317" r:id="rId20"/>
    <p:sldId id="257" r:id="rId21"/>
    <p:sldId id="318" r:id="rId22"/>
    <p:sldId id="272" r:id="rId23"/>
    <p:sldId id="313" r:id="rId24"/>
    <p:sldId id="340" r:id="rId25"/>
    <p:sldId id="314" r:id="rId26"/>
    <p:sldId id="311" r:id="rId27"/>
    <p:sldId id="320" r:id="rId28"/>
    <p:sldId id="319" r:id="rId29"/>
    <p:sldId id="258" r:id="rId30"/>
    <p:sldId id="309" r:id="rId31"/>
    <p:sldId id="312" r:id="rId32"/>
    <p:sldId id="279" r:id="rId33"/>
    <p:sldId id="280" r:id="rId34"/>
    <p:sldId id="288" r:id="rId35"/>
    <p:sldId id="276" r:id="rId36"/>
    <p:sldId id="282" r:id="rId37"/>
    <p:sldId id="302" r:id="rId38"/>
    <p:sldId id="281" r:id="rId39"/>
    <p:sldId id="285" r:id="rId40"/>
    <p:sldId id="269" r:id="rId41"/>
    <p:sldId id="271" r:id="rId42"/>
    <p:sldId id="283" r:id="rId43"/>
    <p:sldId id="286" r:id="rId44"/>
    <p:sldId id="289" r:id="rId45"/>
    <p:sldId id="290" r:id="rId46"/>
    <p:sldId id="291" r:id="rId47"/>
    <p:sldId id="292" r:id="rId48"/>
    <p:sldId id="293" r:id="rId49"/>
    <p:sldId id="303" r:id="rId50"/>
    <p:sldId id="341" r:id="rId51"/>
    <p:sldId id="322" r:id="rId52"/>
    <p:sldId id="325" r:id="rId53"/>
    <p:sldId id="304" r:id="rId54"/>
    <p:sldId id="305" r:id="rId55"/>
    <p:sldId id="306" r:id="rId56"/>
    <p:sldId id="307" r:id="rId57"/>
    <p:sldId id="324" r:id="rId58"/>
    <p:sldId id="299" r:id="rId59"/>
    <p:sldId id="326" r:id="rId6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90" autoAdjust="0"/>
  </p:normalViewPr>
  <p:slideViewPr>
    <p:cSldViewPr>
      <p:cViewPr>
        <p:scale>
          <a:sx n="67" d="100"/>
          <a:sy n="67" d="100"/>
        </p:scale>
        <p:origin x="-516" y="3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84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082719-4A27-4910-813D-1708FB669859}" type="datetimeFigureOut">
              <a:rPr lang="it-IT" smtClean="0"/>
              <a:pPr/>
              <a:t>05/12/2013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22E152-F12C-4917-A404-7AA3A6F127E0}" type="slidenum">
              <a:rPr lang="it-IT" smtClean="0"/>
              <a:pPr/>
              <a:t>‹N›</a:t>
            </a:fld>
            <a:endParaRPr lang="it-IT"/>
          </a:p>
        </p:txBody>
      </p:sp>
    </p:spTree>
    <p:extLst>
      <p:ext uri="{BB962C8B-B14F-4D97-AF65-F5344CB8AC3E}">
        <p14:creationId xmlns="" xmlns:p14="http://schemas.microsoft.com/office/powerpoint/2010/main" val="305739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022E152-F12C-4917-A404-7AA3A6F127E0}" type="slidenum">
              <a:rPr lang="it-IT" smtClean="0"/>
              <a:pPr/>
              <a:t>9</a:t>
            </a:fld>
            <a:endParaRPr lang="it-IT"/>
          </a:p>
        </p:txBody>
      </p:sp>
    </p:spTree>
    <p:extLst>
      <p:ext uri="{BB962C8B-B14F-4D97-AF65-F5344CB8AC3E}">
        <p14:creationId xmlns="" xmlns:p14="http://schemas.microsoft.com/office/powerpoint/2010/main" val="33594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8A231AEE-D7FE-4AB5-B3F3-F3663A6A62FA}" type="datetimeFigureOut">
              <a:rPr lang="it-IT" smtClean="0"/>
              <a:pPr/>
              <a:t>05/12/2013</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9A787BFE-B91D-4FC0-9166-0D80A2F10173}"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A231AEE-D7FE-4AB5-B3F3-F3663A6A62FA}" type="datetimeFigureOut">
              <a:rPr lang="it-IT" smtClean="0"/>
              <a:pPr/>
              <a:t>05/12/2013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787BFE-B91D-4FC0-9166-0D80A2F10173}"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A231AEE-D7FE-4AB5-B3F3-F3663A6A62FA}" type="datetimeFigureOut">
              <a:rPr lang="it-IT" smtClean="0"/>
              <a:pPr/>
              <a:t>05/12/2013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787BFE-B91D-4FC0-9166-0D80A2F10173}"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srgbClr val="FFFFFF"/>
              </a:solidFill>
            </a:endParaRPr>
          </a:p>
        </p:txBody>
      </p:sp>
      <p:sp>
        <p:nvSpPr>
          <p:cNvPr id="15" name="Segnaposto data 14"/>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16" name="Segnaposto numero diapositiva 15"/>
          <p:cNvSpPr>
            <a:spLocks noGrp="1"/>
          </p:cNvSpPr>
          <p:nvPr>
            <p:ph type="sldNum" sz="quarter" idx="11"/>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
        <p:nvSpPr>
          <p:cNvPr id="17" name="Segnaposto piè di pagina 16"/>
          <p:cNvSpPr>
            <a:spLocks noGrp="1"/>
          </p:cNvSpPr>
          <p:nvPr>
            <p:ph type="ftr" sz="quarter" idx="12"/>
          </p:nvPr>
        </p:nvSpPr>
        <p:spPr/>
        <p:txBody>
          <a:bodyPr/>
          <a:lstStyle/>
          <a:p>
            <a:endParaRPr lang="it-IT">
              <a:solidFill>
                <a:srgbClr val="C8C8B1"/>
              </a:solidFill>
            </a:endParaRPr>
          </a:p>
        </p:txBody>
      </p:sp>
    </p:spTree>
    <p:extLst>
      <p:ext uri="{BB962C8B-B14F-4D97-AF65-F5344CB8AC3E}">
        <p14:creationId xmlns="" xmlns:p14="http://schemas.microsoft.com/office/powerpoint/2010/main" val="3843515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15" name="Segnaposto numero diapositiva 14"/>
          <p:cNvSpPr>
            <a:spLocks noGrp="1"/>
          </p:cNvSpPr>
          <p:nvPr>
            <p:ph type="sldNum" sz="quarter" idx="15"/>
          </p:nvPr>
        </p:nvSpPr>
        <p:spPr/>
        <p:txBody>
          <a:bodyPr/>
          <a:lstStyle>
            <a:lvl1pPr algn="ctr">
              <a:defRPr/>
            </a:lvl1pPr>
          </a:lstStyle>
          <a:p>
            <a:fld id="{C7B74D54-21BD-4B77-932A-3A6128F0182C}" type="slidenum">
              <a:rPr lang="it-IT" smtClean="0">
                <a:solidFill>
                  <a:srgbClr val="C8C8B1"/>
                </a:solidFill>
              </a:rPr>
              <a:pPr/>
              <a:t>‹N›</a:t>
            </a:fld>
            <a:endParaRPr lang="it-IT">
              <a:solidFill>
                <a:srgbClr val="C8C8B1"/>
              </a:solidFill>
            </a:endParaRPr>
          </a:p>
        </p:txBody>
      </p:sp>
      <p:sp>
        <p:nvSpPr>
          <p:cNvPr id="16" name="Segnaposto piè di pagina 15"/>
          <p:cNvSpPr>
            <a:spLocks noGrp="1"/>
          </p:cNvSpPr>
          <p:nvPr>
            <p:ph type="ftr" sz="quarter" idx="16"/>
          </p:nvPr>
        </p:nvSpPr>
        <p:spPr/>
        <p:txBody>
          <a:bodyPr/>
          <a:lstStyle/>
          <a:p>
            <a:endParaRPr lang="it-IT">
              <a:solidFill>
                <a:srgbClr val="C8C8B1"/>
              </a:solidFill>
            </a:endParaRPr>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extLst>
      <p:ext uri="{BB962C8B-B14F-4D97-AF65-F5344CB8AC3E}">
        <p14:creationId xmlns="" xmlns:p14="http://schemas.microsoft.com/office/powerpoint/2010/main" val="40156686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5" name="Segnaposto piè di pagina 4"/>
          <p:cNvSpPr>
            <a:spLocks noGrp="1"/>
          </p:cNvSpPr>
          <p:nvPr>
            <p:ph type="ftr" sz="quarter" idx="11"/>
          </p:nvPr>
        </p:nvSpPr>
        <p:spPr/>
        <p:txBody>
          <a:bodyPr/>
          <a:lstStyle/>
          <a:p>
            <a:endParaRPr lang="it-IT">
              <a:solidFill>
                <a:srgbClr val="C8C8B1"/>
              </a:solidFill>
            </a:endParaRPr>
          </a:p>
        </p:txBody>
      </p:sp>
      <p:sp>
        <p:nvSpPr>
          <p:cNvPr id="6" name="Segnaposto numero diapositiva 5"/>
          <p:cNvSpPr>
            <a:spLocks noGrp="1"/>
          </p:cNvSpPr>
          <p:nvPr>
            <p:ph type="sldNum" sz="quarter" idx="12"/>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80084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6" name="Segnaposto piè di pagina 5"/>
          <p:cNvSpPr>
            <a:spLocks noGrp="1"/>
          </p:cNvSpPr>
          <p:nvPr>
            <p:ph type="ftr" sz="quarter" idx="11"/>
          </p:nvPr>
        </p:nvSpPr>
        <p:spPr/>
        <p:txBody>
          <a:bodyPr/>
          <a:lstStyle/>
          <a:p>
            <a:endParaRPr lang="it-IT">
              <a:solidFill>
                <a:srgbClr val="C8C8B1"/>
              </a:solidFill>
            </a:endParaRPr>
          </a:p>
        </p:txBody>
      </p:sp>
      <p:sp>
        <p:nvSpPr>
          <p:cNvPr id="7" name="Segnaposto numero diapositiva 6"/>
          <p:cNvSpPr>
            <a:spLocks noGrp="1"/>
          </p:cNvSpPr>
          <p:nvPr>
            <p:ph type="sldNum" sz="quarter" idx="12"/>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extLst>
      <p:ext uri="{BB962C8B-B14F-4D97-AF65-F5344CB8AC3E}">
        <p14:creationId xmlns="" xmlns:p14="http://schemas.microsoft.com/office/powerpoint/2010/main" val="3448589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
        <p:nvSpPr>
          <p:cNvPr id="8" name="Segnaposto piè di pagina 7"/>
          <p:cNvSpPr>
            <a:spLocks noGrp="1"/>
          </p:cNvSpPr>
          <p:nvPr>
            <p:ph type="ftr" sz="quarter" idx="11"/>
          </p:nvPr>
        </p:nvSpPr>
        <p:spPr/>
        <p:txBody>
          <a:bodyPr/>
          <a:lstStyle/>
          <a:p>
            <a:endParaRPr lang="it-IT">
              <a:solidFill>
                <a:srgbClr val="C8C8B1"/>
              </a:solidFill>
            </a:endParaRPr>
          </a:p>
        </p:txBody>
      </p:sp>
      <p:sp>
        <p:nvSpPr>
          <p:cNvPr id="7" name="Segnaposto data 6"/>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26767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4" name="Segnaposto piè di pagina 3"/>
          <p:cNvSpPr>
            <a:spLocks noGrp="1"/>
          </p:cNvSpPr>
          <p:nvPr>
            <p:ph type="ftr" sz="quarter" idx="11"/>
          </p:nvPr>
        </p:nvSpPr>
        <p:spPr/>
        <p:txBody>
          <a:bodyPr/>
          <a:lstStyle/>
          <a:p>
            <a:endParaRPr lang="it-IT">
              <a:solidFill>
                <a:srgbClr val="C8C8B1"/>
              </a:solidFill>
            </a:endParaRPr>
          </a:p>
        </p:txBody>
      </p:sp>
      <p:sp>
        <p:nvSpPr>
          <p:cNvPr id="5" name="Segnaposto numero diapositiva 4"/>
          <p:cNvSpPr>
            <a:spLocks noGrp="1"/>
          </p:cNvSpPr>
          <p:nvPr>
            <p:ph type="sldNum" sz="quarter" idx="12"/>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extLst>
      <p:ext uri="{BB962C8B-B14F-4D97-AF65-F5344CB8AC3E}">
        <p14:creationId xmlns="" xmlns:p14="http://schemas.microsoft.com/office/powerpoint/2010/main" val="1874674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3" name="Segnaposto piè di pagina 2"/>
          <p:cNvSpPr>
            <a:spLocks noGrp="1"/>
          </p:cNvSpPr>
          <p:nvPr>
            <p:ph type="ftr" sz="quarter" idx="11"/>
          </p:nvPr>
        </p:nvSpPr>
        <p:spPr/>
        <p:txBody>
          <a:bodyPr/>
          <a:lstStyle/>
          <a:p>
            <a:endParaRPr lang="it-IT">
              <a:solidFill>
                <a:srgbClr val="C8C8B1"/>
              </a:solidFill>
            </a:endParaRPr>
          </a:p>
        </p:txBody>
      </p:sp>
      <p:sp>
        <p:nvSpPr>
          <p:cNvPr id="4" name="Segnaposto numero diapositiva 3"/>
          <p:cNvSpPr>
            <a:spLocks noGrp="1"/>
          </p:cNvSpPr>
          <p:nvPr>
            <p:ph type="sldNum" sz="quarter" idx="12"/>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Tree>
    <p:extLst>
      <p:ext uri="{BB962C8B-B14F-4D97-AF65-F5344CB8AC3E}">
        <p14:creationId xmlns="" xmlns:p14="http://schemas.microsoft.com/office/powerpoint/2010/main" val="1368469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9" name="Segnaposto numero diapositiva 8"/>
          <p:cNvSpPr>
            <a:spLocks noGrp="1"/>
          </p:cNvSpPr>
          <p:nvPr>
            <p:ph type="sldNum" sz="quarter" idx="15"/>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
        <p:nvSpPr>
          <p:cNvPr id="10" name="Segnaposto piè di pagina 9"/>
          <p:cNvSpPr>
            <a:spLocks noGrp="1"/>
          </p:cNvSpPr>
          <p:nvPr>
            <p:ph type="ftr" sz="quarter" idx="16"/>
          </p:nvPr>
        </p:nvSpPr>
        <p:spPr/>
        <p:txBody>
          <a:bodyPr/>
          <a:lstStyle/>
          <a:p>
            <a:endParaRPr lang="it-IT">
              <a:solidFill>
                <a:srgbClr val="C8C8B1"/>
              </a:solidFill>
            </a:endParaRPr>
          </a:p>
        </p:txBody>
      </p:sp>
    </p:spTree>
    <p:extLst>
      <p:ext uri="{BB962C8B-B14F-4D97-AF65-F5344CB8AC3E}">
        <p14:creationId xmlns="" xmlns:p14="http://schemas.microsoft.com/office/powerpoint/2010/main" val="409496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8A231AEE-D7FE-4AB5-B3F3-F3663A6A62FA}" type="datetimeFigureOut">
              <a:rPr lang="it-IT" smtClean="0"/>
              <a:pPr/>
              <a:t>05/12/2013</a:t>
            </a:fld>
            <a:endParaRPr lang="it-IT"/>
          </a:p>
        </p:txBody>
      </p:sp>
      <p:sp>
        <p:nvSpPr>
          <p:cNvPr id="9" name="Segnaposto numero diapositiva 8"/>
          <p:cNvSpPr>
            <a:spLocks noGrp="1"/>
          </p:cNvSpPr>
          <p:nvPr>
            <p:ph type="sldNum" sz="quarter" idx="15"/>
          </p:nvPr>
        </p:nvSpPr>
        <p:spPr/>
        <p:txBody>
          <a:bodyPr rtlCol="0"/>
          <a:lstStyle/>
          <a:p>
            <a:fld id="{9A787BFE-B91D-4FC0-9166-0D80A2F10173}"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9" name="Segnaposto numero diapositiva 8"/>
          <p:cNvSpPr>
            <a:spLocks noGrp="1"/>
          </p:cNvSpPr>
          <p:nvPr>
            <p:ph type="sldNum" sz="quarter" idx="11"/>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
        <p:nvSpPr>
          <p:cNvPr id="10" name="Segnaposto piè di pagina 9"/>
          <p:cNvSpPr>
            <a:spLocks noGrp="1"/>
          </p:cNvSpPr>
          <p:nvPr>
            <p:ph type="ftr" sz="quarter" idx="12"/>
          </p:nvPr>
        </p:nvSpPr>
        <p:spPr/>
        <p:txBody>
          <a:bodyPr/>
          <a:lstStyle/>
          <a:p>
            <a:endParaRPr lang="it-IT">
              <a:solidFill>
                <a:srgbClr val="C8C8B1"/>
              </a:solidFill>
            </a:endParaRPr>
          </a:p>
        </p:txBody>
      </p:sp>
    </p:spTree>
    <p:extLst>
      <p:ext uri="{BB962C8B-B14F-4D97-AF65-F5344CB8AC3E}">
        <p14:creationId xmlns="" xmlns:p14="http://schemas.microsoft.com/office/powerpoint/2010/main" val="2396081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5" name="Segnaposto piè di pagina 4"/>
          <p:cNvSpPr>
            <a:spLocks noGrp="1"/>
          </p:cNvSpPr>
          <p:nvPr>
            <p:ph type="ftr" sz="quarter" idx="11"/>
          </p:nvPr>
        </p:nvSpPr>
        <p:spPr/>
        <p:txBody>
          <a:bodyPr/>
          <a:lstStyle/>
          <a:p>
            <a:endParaRPr lang="it-IT">
              <a:solidFill>
                <a:srgbClr val="C8C8B1"/>
              </a:solidFill>
            </a:endParaRPr>
          </a:p>
        </p:txBody>
      </p:sp>
      <p:sp>
        <p:nvSpPr>
          <p:cNvPr id="6" name="Segnaposto numero diapositiva 5"/>
          <p:cNvSpPr>
            <a:spLocks noGrp="1"/>
          </p:cNvSpPr>
          <p:nvPr>
            <p:ph type="sldNum" sz="quarter" idx="12"/>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Tree>
    <p:extLst>
      <p:ext uri="{BB962C8B-B14F-4D97-AF65-F5344CB8AC3E}">
        <p14:creationId xmlns="" xmlns:p14="http://schemas.microsoft.com/office/powerpoint/2010/main" val="389165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5" name="Segnaposto piè di pagina 4"/>
          <p:cNvSpPr>
            <a:spLocks noGrp="1"/>
          </p:cNvSpPr>
          <p:nvPr>
            <p:ph type="ftr" sz="quarter" idx="11"/>
          </p:nvPr>
        </p:nvSpPr>
        <p:spPr/>
        <p:txBody>
          <a:bodyPr/>
          <a:lstStyle/>
          <a:p>
            <a:endParaRPr lang="it-IT">
              <a:solidFill>
                <a:srgbClr val="C8C8B1"/>
              </a:solidFill>
            </a:endParaRPr>
          </a:p>
        </p:txBody>
      </p:sp>
      <p:sp>
        <p:nvSpPr>
          <p:cNvPr id="6" name="Segnaposto numero diapositiva 5"/>
          <p:cNvSpPr>
            <a:spLocks noGrp="1"/>
          </p:cNvSpPr>
          <p:nvPr>
            <p:ph type="sldNum" sz="quarter" idx="12"/>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Tree>
    <p:extLst>
      <p:ext uri="{BB962C8B-B14F-4D97-AF65-F5344CB8AC3E}">
        <p14:creationId xmlns="" xmlns:p14="http://schemas.microsoft.com/office/powerpoint/2010/main" val="2501007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srgbClr val="FFFFFF"/>
              </a:solidFill>
            </a:endParaRPr>
          </a:p>
        </p:txBody>
      </p:sp>
      <p:sp>
        <p:nvSpPr>
          <p:cNvPr id="15" name="Segnaposto data 14"/>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16" name="Segnaposto numero diapositiva 15"/>
          <p:cNvSpPr>
            <a:spLocks noGrp="1"/>
          </p:cNvSpPr>
          <p:nvPr>
            <p:ph type="sldNum" sz="quarter" idx="11"/>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
        <p:nvSpPr>
          <p:cNvPr id="17" name="Segnaposto piè di pagina 16"/>
          <p:cNvSpPr>
            <a:spLocks noGrp="1"/>
          </p:cNvSpPr>
          <p:nvPr>
            <p:ph type="ftr" sz="quarter" idx="12"/>
          </p:nvPr>
        </p:nvSpPr>
        <p:spPr/>
        <p:txBody>
          <a:bodyPr/>
          <a:lstStyle/>
          <a:p>
            <a:endParaRPr lang="it-IT">
              <a:solidFill>
                <a:srgbClr val="C8C8B1"/>
              </a:solidFill>
            </a:endParaRPr>
          </a:p>
        </p:txBody>
      </p:sp>
    </p:spTree>
    <p:extLst>
      <p:ext uri="{BB962C8B-B14F-4D97-AF65-F5344CB8AC3E}">
        <p14:creationId xmlns="" xmlns:p14="http://schemas.microsoft.com/office/powerpoint/2010/main" val="2709031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15" name="Segnaposto numero diapositiva 14"/>
          <p:cNvSpPr>
            <a:spLocks noGrp="1"/>
          </p:cNvSpPr>
          <p:nvPr>
            <p:ph type="sldNum" sz="quarter" idx="15"/>
          </p:nvPr>
        </p:nvSpPr>
        <p:spPr/>
        <p:txBody>
          <a:bodyPr/>
          <a:lstStyle>
            <a:lvl1pPr algn="ctr">
              <a:defRPr/>
            </a:lvl1pPr>
          </a:lstStyle>
          <a:p>
            <a:fld id="{C7B74D54-21BD-4B77-932A-3A6128F0182C}" type="slidenum">
              <a:rPr lang="it-IT" smtClean="0">
                <a:solidFill>
                  <a:srgbClr val="C8C8B1"/>
                </a:solidFill>
              </a:rPr>
              <a:pPr/>
              <a:t>‹N›</a:t>
            </a:fld>
            <a:endParaRPr lang="it-IT">
              <a:solidFill>
                <a:srgbClr val="C8C8B1"/>
              </a:solidFill>
            </a:endParaRPr>
          </a:p>
        </p:txBody>
      </p:sp>
      <p:sp>
        <p:nvSpPr>
          <p:cNvPr id="16" name="Segnaposto piè di pagina 15"/>
          <p:cNvSpPr>
            <a:spLocks noGrp="1"/>
          </p:cNvSpPr>
          <p:nvPr>
            <p:ph type="ftr" sz="quarter" idx="16"/>
          </p:nvPr>
        </p:nvSpPr>
        <p:spPr/>
        <p:txBody>
          <a:bodyPr/>
          <a:lstStyle/>
          <a:p>
            <a:endParaRPr lang="it-IT">
              <a:solidFill>
                <a:srgbClr val="C8C8B1"/>
              </a:solidFill>
            </a:endParaRPr>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extLst>
      <p:ext uri="{BB962C8B-B14F-4D97-AF65-F5344CB8AC3E}">
        <p14:creationId xmlns="" xmlns:p14="http://schemas.microsoft.com/office/powerpoint/2010/main" val="5494440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5" name="Segnaposto piè di pagina 4"/>
          <p:cNvSpPr>
            <a:spLocks noGrp="1"/>
          </p:cNvSpPr>
          <p:nvPr>
            <p:ph type="ftr" sz="quarter" idx="11"/>
          </p:nvPr>
        </p:nvSpPr>
        <p:spPr/>
        <p:txBody>
          <a:bodyPr/>
          <a:lstStyle/>
          <a:p>
            <a:endParaRPr lang="it-IT">
              <a:solidFill>
                <a:srgbClr val="C8C8B1"/>
              </a:solidFill>
            </a:endParaRPr>
          </a:p>
        </p:txBody>
      </p:sp>
      <p:sp>
        <p:nvSpPr>
          <p:cNvPr id="6" name="Segnaposto numero diapositiva 5"/>
          <p:cNvSpPr>
            <a:spLocks noGrp="1"/>
          </p:cNvSpPr>
          <p:nvPr>
            <p:ph type="sldNum" sz="quarter" idx="12"/>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13335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6" name="Segnaposto piè di pagina 5"/>
          <p:cNvSpPr>
            <a:spLocks noGrp="1"/>
          </p:cNvSpPr>
          <p:nvPr>
            <p:ph type="ftr" sz="quarter" idx="11"/>
          </p:nvPr>
        </p:nvSpPr>
        <p:spPr/>
        <p:txBody>
          <a:bodyPr/>
          <a:lstStyle/>
          <a:p>
            <a:endParaRPr lang="it-IT">
              <a:solidFill>
                <a:srgbClr val="C8C8B1"/>
              </a:solidFill>
            </a:endParaRPr>
          </a:p>
        </p:txBody>
      </p:sp>
      <p:sp>
        <p:nvSpPr>
          <p:cNvPr id="7" name="Segnaposto numero diapositiva 6"/>
          <p:cNvSpPr>
            <a:spLocks noGrp="1"/>
          </p:cNvSpPr>
          <p:nvPr>
            <p:ph type="sldNum" sz="quarter" idx="12"/>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extLst>
      <p:ext uri="{BB962C8B-B14F-4D97-AF65-F5344CB8AC3E}">
        <p14:creationId xmlns="" xmlns:p14="http://schemas.microsoft.com/office/powerpoint/2010/main" val="3839576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
        <p:nvSpPr>
          <p:cNvPr id="8" name="Segnaposto piè di pagina 7"/>
          <p:cNvSpPr>
            <a:spLocks noGrp="1"/>
          </p:cNvSpPr>
          <p:nvPr>
            <p:ph type="ftr" sz="quarter" idx="11"/>
          </p:nvPr>
        </p:nvSpPr>
        <p:spPr/>
        <p:txBody>
          <a:bodyPr/>
          <a:lstStyle/>
          <a:p>
            <a:endParaRPr lang="it-IT">
              <a:solidFill>
                <a:srgbClr val="C8C8B1"/>
              </a:solidFill>
            </a:endParaRPr>
          </a:p>
        </p:txBody>
      </p:sp>
      <p:sp>
        <p:nvSpPr>
          <p:cNvPr id="7" name="Segnaposto data 6"/>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99299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4" name="Segnaposto piè di pagina 3"/>
          <p:cNvSpPr>
            <a:spLocks noGrp="1"/>
          </p:cNvSpPr>
          <p:nvPr>
            <p:ph type="ftr" sz="quarter" idx="11"/>
          </p:nvPr>
        </p:nvSpPr>
        <p:spPr/>
        <p:txBody>
          <a:bodyPr/>
          <a:lstStyle/>
          <a:p>
            <a:endParaRPr lang="it-IT">
              <a:solidFill>
                <a:srgbClr val="C8C8B1"/>
              </a:solidFill>
            </a:endParaRPr>
          </a:p>
        </p:txBody>
      </p:sp>
      <p:sp>
        <p:nvSpPr>
          <p:cNvPr id="5" name="Segnaposto numero diapositiva 4"/>
          <p:cNvSpPr>
            <a:spLocks noGrp="1"/>
          </p:cNvSpPr>
          <p:nvPr>
            <p:ph type="sldNum" sz="quarter" idx="12"/>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extLst>
      <p:ext uri="{BB962C8B-B14F-4D97-AF65-F5344CB8AC3E}">
        <p14:creationId xmlns="" xmlns:p14="http://schemas.microsoft.com/office/powerpoint/2010/main" val="850078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3" name="Segnaposto piè di pagina 2"/>
          <p:cNvSpPr>
            <a:spLocks noGrp="1"/>
          </p:cNvSpPr>
          <p:nvPr>
            <p:ph type="ftr" sz="quarter" idx="11"/>
          </p:nvPr>
        </p:nvSpPr>
        <p:spPr/>
        <p:txBody>
          <a:bodyPr/>
          <a:lstStyle/>
          <a:p>
            <a:endParaRPr lang="it-IT">
              <a:solidFill>
                <a:srgbClr val="C8C8B1"/>
              </a:solidFill>
            </a:endParaRPr>
          </a:p>
        </p:txBody>
      </p:sp>
      <p:sp>
        <p:nvSpPr>
          <p:cNvPr id="4" name="Segnaposto numero diapositiva 3"/>
          <p:cNvSpPr>
            <a:spLocks noGrp="1"/>
          </p:cNvSpPr>
          <p:nvPr>
            <p:ph type="sldNum" sz="quarter" idx="12"/>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Tree>
    <p:extLst>
      <p:ext uri="{BB962C8B-B14F-4D97-AF65-F5344CB8AC3E}">
        <p14:creationId xmlns="" xmlns:p14="http://schemas.microsoft.com/office/powerpoint/2010/main" val="225626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8A231AEE-D7FE-4AB5-B3F3-F3663A6A62FA}" type="datetimeFigureOut">
              <a:rPr lang="it-IT" smtClean="0"/>
              <a:pPr/>
              <a:t>05/12/2013</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9A787BFE-B91D-4FC0-9166-0D80A2F10173}"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9" name="Segnaposto numero diapositiva 8"/>
          <p:cNvSpPr>
            <a:spLocks noGrp="1"/>
          </p:cNvSpPr>
          <p:nvPr>
            <p:ph type="sldNum" sz="quarter" idx="15"/>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
        <p:nvSpPr>
          <p:cNvPr id="10" name="Segnaposto piè di pagina 9"/>
          <p:cNvSpPr>
            <a:spLocks noGrp="1"/>
          </p:cNvSpPr>
          <p:nvPr>
            <p:ph type="ftr" sz="quarter" idx="16"/>
          </p:nvPr>
        </p:nvSpPr>
        <p:spPr/>
        <p:txBody>
          <a:bodyPr/>
          <a:lstStyle/>
          <a:p>
            <a:endParaRPr lang="it-IT">
              <a:solidFill>
                <a:srgbClr val="C8C8B1"/>
              </a:solidFill>
            </a:endParaRPr>
          </a:p>
        </p:txBody>
      </p:sp>
    </p:spTree>
    <p:extLst>
      <p:ext uri="{BB962C8B-B14F-4D97-AF65-F5344CB8AC3E}">
        <p14:creationId xmlns="" xmlns:p14="http://schemas.microsoft.com/office/powerpoint/2010/main" val="1769563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9" name="Segnaposto numero diapositiva 8"/>
          <p:cNvSpPr>
            <a:spLocks noGrp="1"/>
          </p:cNvSpPr>
          <p:nvPr>
            <p:ph type="sldNum" sz="quarter" idx="11"/>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
        <p:nvSpPr>
          <p:cNvPr id="10" name="Segnaposto piè di pagina 9"/>
          <p:cNvSpPr>
            <a:spLocks noGrp="1"/>
          </p:cNvSpPr>
          <p:nvPr>
            <p:ph type="ftr" sz="quarter" idx="12"/>
          </p:nvPr>
        </p:nvSpPr>
        <p:spPr/>
        <p:txBody>
          <a:bodyPr/>
          <a:lstStyle/>
          <a:p>
            <a:endParaRPr lang="it-IT">
              <a:solidFill>
                <a:srgbClr val="C8C8B1"/>
              </a:solidFill>
            </a:endParaRPr>
          </a:p>
        </p:txBody>
      </p:sp>
    </p:spTree>
    <p:extLst>
      <p:ext uri="{BB962C8B-B14F-4D97-AF65-F5344CB8AC3E}">
        <p14:creationId xmlns="" xmlns:p14="http://schemas.microsoft.com/office/powerpoint/2010/main" val="4011745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5" name="Segnaposto piè di pagina 4"/>
          <p:cNvSpPr>
            <a:spLocks noGrp="1"/>
          </p:cNvSpPr>
          <p:nvPr>
            <p:ph type="ftr" sz="quarter" idx="11"/>
          </p:nvPr>
        </p:nvSpPr>
        <p:spPr/>
        <p:txBody>
          <a:bodyPr/>
          <a:lstStyle/>
          <a:p>
            <a:endParaRPr lang="it-IT">
              <a:solidFill>
                <a:srgbClr val="C8C8B1"/>
              </a:solidFill>
            </a:endParaRPr>
          </a:p>
        </p:txBody>
      </p:sp>
      <p:sp>
        <p:nvSpPr>
          <p:cNvPr id="6" name="Segnaposto numero diapositiva 5"/>
          <p:cNvSpPr>
            <a:spLocks noGrp="1"/>
          </p:cNvSpPr>
          <p:nvPr>
            <p:ph type="sldNum" sz="quarter" idx="12"/>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Tree>
    <p:extLst>
      <p:ext uri="{BB962C8B-B14F-4D97-AF65-F5344CB8AC3E}">
        <p14:creationId xmlns="" xmlns:p14="http://schemas.microsoft.com/office/powerpoint/2010/main" val="3545750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5" name="Segnaposto piè di pagina 4"/>
          <p:cNvSpPr>
            <a:spLocks noGrp="1"/>
          </p:cNvSpPr>
          <p:nvPr>
            <p:ph type="ftr" sz="quarter" idx="11"/>
          </p:nvPr>
        </p:nvSpPr>
        <p:spPr/>
        <p:txBody>
          <a:bodyPr/>
          <a:lstStyle/>
          <a:p>
            <a:endParaRPr lang="it-IT">
              <a:solidFill>
                <a:srgbClr val="C8C8B1"/>
              </a:solidFill>
            </a:endParaRPr>
          </a:p>
        </p:txBody>
      </p:sp>
      <p:sp>
        <p:nvSpPr>
          <p:cNvPr id="6" name="Segnaposto numero diapositiva 5"/>
          <p:cNvSpPr>
            <a:spLocks noGrp="1"/>
          </p:cNvSpPr>
          <p:nvPr>
            <p:ph type="sldNum" sz="quarter" idx="12"/>
          </p:nvPr>
        </p:nvSpPr>
        <p:spPr/>
        <p:txBody>
          <a:bodyPr/>
          <a:lstStyle/>
          <a:p>
            <a:fld id="{C7B74D54-21BD-4B77-932A-3A6128F0182C}" type="slidenum">
              <a:rPr lang="it-IT" smtClean="0">
                <a:solidFill>
                  <a:srgbClr val="C8C8B1"/>
                </a:solidFill>
              </a:rPr>
              <a:pPr/>
              <a:t>‹N›</a:t>
            </a:fld>
            <a:endParaRPr lang="it-IT">
              <a:solidFill>
                <a:srgbClr val="C8C8B1"/>
              </a:solidFill>
            </a:endParaRPr>
          </a:p>
        </p:txBody>
      </p:sp>
    </p:spTree>
    <p:extLst>
      <p:ext uri="{BB962C8B-B14F-4D97-AF65-F5344CB8AC3E}">
        <p14:creationId xmlns="" xmlns:p14="http://schemas.microsoft.com/office/powerpoint/2010/main" val="229507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8A231AEE-D7FE-4AB5-B3F3-F3663A6A62FA}" type="datetimeFigureOut">
              <a:rPr lang="it-IT" smtClean="0"/>
              <a:pPr/>
              <a:t>05/12/2013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A787BFE-B91D-4FC0-9166-0D80A2F10173}"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8A231AEE-D7FE-4AB5-B3F3-F3663A6A62FA}" type="datetimeFigureOut">
              <a:rPr lang="it-IT" smtClean="0"/>
              <a:pPr/>
              <a:t>05/12/2013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A787BFE-B91D-4FC0-9166-0D80A2F10173}"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8A231AEE-D7FE-4AB5-B3F3-F3663A6A62FA}" type="datetimeFigureOut">
              <a:rPr lang="it-IT" smtClean="0"/>
              <a:pPr/>
              <a:t>05/12/2013</a:t>
            </a:fld>
            <a:endParaRPr lang="it-IT"/>
          </a:p>
        </p:txBody>
      </p:sp>
      <p:sp>
        <p:nvSpPr>
          <p:cNvPr id="7" name="Segnaposto numero diapositiva 6"/>
          <p:cNvSpPr>
            <a:spLocks noGrp="1"/>
          </p:cNvSpPr>
          <p:nvPr>
            <p:ph type="sldNum" sz="quarter" idx="11"/>
          </p:nvPr>
        </p:nvSpPr>
        <p:spPr/>
        <p:txBody>
          <a:bodyPr rtlCol="0"/>
          <a:lstStyle/>
          <a:p>
            <a:fld id="{9A787BFE-B91D-4FC0-9166-0D80A2F10173}"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A231AEE-D7FE-4AB5-B3F3-F3663A6A62FA}" type="datetimeFigureOut">
              <a:rPr lang="it-IT" smtClean="0"/>
              <a:pPr/>
              <a:t>05/12/2013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A787BFE-B91D-4FC0-9166-0D80A2F1017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8A231AEE-D7FE-4AB5-B3F3-F3663A6A62FA}" type="datetimeFigureOut">
              <a:rPr lang="it-IT" smtClean="0"/>
              <a:pPr/>
              <a:t>05/12/2013</a:t>
            </a:fld>
            <a:endParaRPr lang="it-IT"/>
          </a:p>
        </p:txBody>
      </p:sp>
      <p:sp>
        <p:nvSpPr>
          <p:cNvPr id="22" name="Segnaposto numero diapositiva 21"/>
          <p:cNvSpPr>
            <a:spLocks noGrp="1"/>
          </p:cNvSpPr>
          <p:nvPr>
            <p:ph type="sldNum" sz="quarter" idx="15"/>
          </p:nvPr>
        </p:nvSpPr>
        <p:spPr/>
        <p:txBody>
          <a:bodyPr rtlCol="0"/>
          <a:lstStyle/>
          <a:p>
            <a:fld id="{9A787BFE-B91D-4FC0-9166-0D80A2F10173}"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8A231AEE-D7FE-4AB5-B3F3-F3663A6A62FA}" type="datetimeFigureOut">
              <a:rPr lang="it-IT" smtClean="0"/>
              <a:pPr/>
              <a:t>05/12/2013</a:t>
            </a:fld>
            <a:endParaRPr lang="it-IT"/>
          </a:p>
        </p:txBody>
      </p:sp>
      <p:sp>
        <p:nvSpPr>
          <p:cNvPr id="18" name="Segnaposto numero diapositiva 17"/>
          <p:cNvSpPr>
            <a:spLocks noGrp="1"/>
          </p:cNvSpPr>
          <p:nvPr>
            <p:ph type="sldNum" sz="quarter" idx="11"/>
          </p:nvPr>
        </p:nvSpPr>
        <p:spPr/>
        <p:txBody>
          <a:bodyPr rtlCol="0"/>
          <a:lstStyle/>
          <a:p>
            <a:fld id="{9A787BFE-B91D-4FC0-9166-0D80A2F10173}"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231AEE-D7FE-4AB5-B3F3-F3663A6A62FA}" type="datetimeFigureOut">
              <a:rPr lang="it-IT" smtClean="0"/>
              <a:pPr/>
              <a:t>05/12/2013</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A787BFE-B91D-4FC0-9166-0D80A2F10173}"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solidFill>
                <a:srgbClr val="C8C8B1"/>
              </a:solidFill>
            </a:endParaRPr>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7B74D54-21BD-4B77-932A-3A6128F0182C}" type="slidenum">
              <a:rPr lang="it-IT" smtClean="0">
                <a:solidFill>
                  <a:srgbClr val="C8C8B1"/>
                </a:solidFill>
              </a:rPr>
              <a:pPr/>
              <a:t>‹N›</a:t>
            </a:fld>
            <a:endParaRPr lang="it-IT">
              <a:solidFill>
                <a:srgbClr val="C8C8B1"/>
              </a:solidFill>
            </a:endParaRPr>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extLst>
      <p:ext uri="{BB962C8B-B14F-4D97-AF65-F5344CB8AC3E}">
        <p14:creationId xmlns="" xmlns:p14="http://schemas.microsoft.com/office/powerpoint/2010/main" val="339739333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67B5CBB-90D4-464F-9829-8CBC1499C65A}" type="datetimeFigureOut">
              <a:rPr lang="it-IT" smtClean="0">
                <a:solidFill>
                  <a:srgbClr val="C8C8B1"/>
                </a:solidFill>
              </a:rPr>
              <a:pPr/>
              <a:t>05/12/2013</a:t>
            </a:fld>
            <a:endParaRPr lang="it-IT">
              <a:solidFill>
                <a:srgbClr val="C8C8B1"/>
              </a:solidFill>
            </a:endParaRPr>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solidFill>
                <a:srgbClr val="C8C8B1"/>
              </a:solidFill>
            </a:endParaRPr>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7B74D54-21BD-4B77-932A-3A6128F0182C}" type="slidenum">
              <a:rPr lang="it-IT" smtClean="0">
                <a:solidFill>
                  <a:srgbClr val="C8C8B1"/>
                </a:solidFill>
              </a:rPr>
              <a:pPr/>
              <a:t>‹N›</a:t>
            </a:fld>
            <a:endParaRPr lang="it-IT">
              <a:solidFill>
                <a:srgbClr val="C8C8B1"/>
              </a:solidFill>
            </a:endParaRPr>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extLst>
      <p:ext uri="{BB962C8B-B14F-4D97-AF65-F5344CB8AC3E}">
        <p14:creationId xmlns="" xmlns:p14="http://schemas.microsoft.com/office/powerpoint/2010/main" val="199293453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NUL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NUL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967211" y="5182266"/>
            <a:ext cx="6172200" cy="648072"/>
          </a:xfrm>
        </p:spPr>
        <p:txBody>
          <a:bodyPr>
            <a:normAutofit/>
          </a:bodyPr>
          <a:lstStyle/>
          <a:p>
            <a:pPr algn="ctr"/>
            <a:r>
              <a:rPr lang="it-IT" sz="2400" b="0" i="1" dirty="0" smtClean="0">
                <a:solidFill>
                  <a:schemeClr val="tx1"/>
                </a:solidFill>
              </a:rPr>
              <a:t>DIDATTICA PER COMPETENZE</a:t>
            </a:r>
            <a:endParaRPr lang="it-IT" sz="2400" b="0" i="1" dirty="0">
              <a:solidFill>
                <a:schemeClr val="tx1"/>
              </a:solidFill>
            </a:endParaRPr>
          </a:p>
        </p:txBody>
      </p:sp>
      <p:sp>
        <p:nvSpPr>
          <p:cNvPr id="3" name="Sottotitolo 2"/>
          <p:cNvSpPr>
            <a:spLocks noGrp="1"/>
          </p:cNvSpPr>
          <p:nvPr>
            <p:ph type="subTitle" idx="1"/>
          </p:nvPr>
        </p:nvSpPr>
        <p:spPr>
          <a:xfrm>
            <a:off x="2195736" y="5661248"/>
            <a:ext cx="6172200" cy="729934"/>
          </a:xfrm>
        </p:spPr>
        <p:txBody>
          <a:bodyPr>
            <a:normAutofit/>
          </a:bodyPr>
          <a:lstStyle/>
          <a:p>
            <a:pPr algn="ctr"/>
            <a:r>
              <a:rPr lang="it-IT" sz="3200" dirty="0" smtClean="0">
                <a:solidFill>
                  <a:srgbClr val="FF0000"/>
                </a:solidFill>
              </a:rPr>
              <a:t>Un’ancora</a:t>
            </a:r>
            <a:r>
              <a:rPr lang="it-IT" sz="3200" u="sng" dirty="0" smtClean="0">
                <a:solidFill>
                  <a:srgbClr val="FF0000"/>
                </a:solidFill>
              </a:rPr>
              <a:t>    </a:t>
            </a:r>
            <a:endParaRPr lang="it-IT" sz="3200" u="sng" dirty="0">
              <a:solidFill>
                <a:srgbClr val="FF0000"/>
              </a:solidFill>
            </a:endParaRPr>
          </a:p>
        </p:txBody>
      </p:sp>
      <p:pic>
        <p:nvPicPr>
          <p:cNvPr id="4100" name="Picture 4" descr="http://static.guide.supereva.it/guide/sogni/ancor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4802728"/>
            <a:ext cx="2818656" cy="2055271"/>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projectworkunicatt.files.wordpress.com/2009/04/iceberg-definitiv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3787" y="0"/>
            <a:ext cx="8605502" cy="508860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p:txBody>
          <a:bodyPr/>
          <a:lstStyle/>
          <a:p>
            <a:r>
              <a:rPr lang="it-IT" dirty="0" smtClean="0"/>
              <a:t> </a:t>
            </a:r>
            <a:r>
              <a:rPr lang="it-IT" dirty="0"/>
              <a:t>Mauro </a:t>
            </a:r>
            <a:r>
              <a:rPr lang="it-IT" dirty="0" err="1"/>
              <a:t>Laeng</a:t>
            </a:r>
            <a:r>
              <a:rPr lang="it-IT" dirty="0"/>
              <a:t> (</a:t>
            </a:r>
            <a:r>
              <a:rPr lang="it-IT" i="1" dirty="0" smtClean="0"/>
              <a:t>Enciclopedia pedagogica)</a:t>
            </a:r>
          </a:p>
          <a:p>
            <a:r>
              <a:rPr lang="it-IT" dirty="0" smtClean="0"/>
              <a:t>la </a:t>
            </a:r>
            <a:r>
              <a:rPr lang="it-IT" dirty="0"/>
              <a:t>competenza è il «</a:t>
            </a:r>
            <a:r>
              <a:rPr lang="it-IT" b="1" dirty="0"/>
              <a:t>sicuro possesso di abilità </a:t>
            </a:r>
            <a:r>
              <a:rPr lang="it-IT" b="1" i="1" dirty="0"/>
              <a:t>non semplicemente ripetitive </a:t>
            </a:r>
            <a:r>
              <a:rPr lang="it-IT" b="1" dirty="0"/>
              <a:t>riferite ad un compito</a:t>
            </a:r>
            <a:r>
              <a:rPr lang="it-IT" dirty="0" smtClean="0"/>
              <a:t>».</a:t>
            </a:r>
          </a:p>
          <a:p>
            <a:pPr marL="0" indent="0">
              <a:buNone/>
            </a:pPr>
            <a:r>
              <a:rPr lang="it-IT" dirty="0" smtClean="0"/>
              <a:t>Tre concetti fondamentali:</a:t>
            </a:r>
          </a:p>
          <a:p>
            <a:r>
              <a:rPr lang="it-IT" dirty="0" smtClean="0"/>
              <a:t>- </a:t>
            </a:r>
            <a:r>
              <a:rPr lang="it-IT" dirty="0"/>
              <a:t>il contesto problematico (compito),</a:t>
            </a:r>
          </a:p>
          <a:p>
            <a:r>
              <a:rPr lang="it-IT" dirty="0"/>
              <a:t>- il radicamento personale (sicuro possesso),</a:t>
            </a:r>
          </a:p>
          <a:p>
            <a:r>
              <a:rPr lang="it-IT" dirty="0"/>
              <a:t>- la natura originale della risposta (non ripetitività).</a:t>
            </a:r>
          </a:p>
          <a:p>
            <a:endParaRPr lang="it-IT" dirty="0"/>
          </a:p>
        </p:txBody>
      </p:sp>
    </p:spTree>
    <p:extLst>
      <p:ext uri="{BB962C8B-B14F-4D97-AF65-F5344CB8AC3E}">
        <p14:creationId xmlns="" xmlns:p14="http://schemas.microsoft.com/office/powerpoint/2010/main" val="2403840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7467600" cy="706090"/>
          </a:xfrm>
        </p:spPr>
        <p:txBody>
          <a:bodyPr/>
          <a:lstStyle/>
          <a:p>
            <a:pPr algn="ctr"/>
            <a:r>
              <a:rPr lang="it-IT" dirty="0" smtClean="0"/>
              <a:t>il </a:t>
            </a:r>
            <a:r>
              <a:rPr lang="it-IT" dirty="0"/>
              <a:t>criterio della non ripetitività </a:t>
            </a:r>
          </a:p>
        </p:txBody>
      </p:sp>
      <p:sp>
        <p:nvSpPr>
          <p:cNvPr id="3" name="Segnaposto contenuto 2"/>
          <p:cNvSpPr>
            <a:spLocks noGrp="1"/>
          </p:cNvSpPr>
          <p:nvPr>
            <p:ph sz="quarter" idx="1"/>
          </p:nvPr>
        </p:nvSpPr>
        <p:spPr/>
        <p:txBody>
          <a:bodyPr>
            <a:normAutofit fontScale="85000" lnSpcReduction="20000"/>
          </a:bodyPr>
          <a:lstStyle/>
          <a:p>
            <a:r>
              <a:rPr lang="it-IT" dirty="0" smtClean="0"/>
              <a:t>E’  </a:t>
            </a:r>
            <a:r>
              <a:rPr lang="it-IT" dirty="0"/>
              <a:t>il modo migliore e più facile per riconoscere ciò che può essere una competenza e ciò che non lo è, dando agli insegnanti una chiara indicazione per capire se stanno lavorando per competenze oppure no.</a:t>
            </a:r>
          </a:p>
          <a:p>
            <a:r>
              <a:rPr lang="it-IT" dirty="0"/>
              <a:t>È evidente che ogni volta che io chiedo ad un alunno di ripetere un nome, una formula, </a:t>
            </a:r>
            <a:r>
              <a:rPr lang="it-IT" dirty="0" smtClean="0"/>
              <a:t>una data</a:t>
            </a:r>
            <a:r>
              <a:rPr lang="it-IT" dirty="0"/>
              <a:t>, una definizione, non gli sto chiedendo di mostrarmi le sue competenze. </a:t>
            </a:r>
            <a:endParaRPr lang="it-IT" dirty="0" smtClean="0"/>
          </a:p>
          <a:p>
            <a:r>
              <a:rPr lang="it-IT" dirty="0" smtClean="0"/>
              <a:t>Devo </a:t>
            </a:r>
            <a:r>
              <a:rPr lang="it-IT" dirty="0"/>
              <a:t>invece chiedergli di rielaborare in maniera personale il problema, per riconoscere l’originalità (e ovviamente l’efficacia) della sua autonoma ricostruzione; </a:t>
            </a:r>
            <a:endParaRPr lang="it-IT" dirty="0" smtClean="0"/>
          </a:p>
          <a:p>
            <a:r>
              <a:rPr lang="it-IT" dirty="0" smtClean="0"/>
              <a:t>devo </a:t>
            </a:r>
            <a:r>
              <a:rPr lang="it-IT" dirty="0"/>
              <a:t>proporgli una situazione almeno in parte nuova rispetto a quella in cui ha appreso un certo contenuto, per verificare se l’apprendimento si è veramente consolidato in lui e se è capace di riconoscere quel contenuto anche sotto un aspetto diverso.</a:t>
            </a:r>
          </a:p>
          <a:p>
            <a:r>
              <a:rPr lang="it-IT" b="1" dirty="0"/>
              <a:t>Purtroppo, la nostra scuola è ancora legata allo schema della ripetizione. </a:t>
            </a:r>
          </a:p>
          <a:p>
            <a:endParaRPr lang="it-IT" dirty="0"/>
          </a:p>
        </p:txBody>
      </p:sp>
    </p:spTree>
    <p:extLst>
      <p:ext uri="{BB962C8B-B14F-4D97-AF65-F5344CB8AC3E}">
        <p14:creationId xmlns="" xmlns:p14="http://schemas.microsoft.com/office/powerpoint/2010/main" val="3719871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78098"/>
          </a:xfrm>
        </p:spPr>
        <p:txBody>
          <a:bodyPr/>
          <a:lstStyle/>
          <a:p>
            <a:r>
              <a:rPr lang="it-IT" dirty="0" smtClean="0"/>
              <a:t>DIDATTICA delle COMPETENZE</a:t>
            </a:r>
            <a:endParaRPr lang="it-IT" dirty="0"/>
          </a:p>
        </p:txBody>
      </p:sp>
      <p:sp>
        <p:nvSpPr>
          <p:cNvPr id="3" name="Segnaposto contenuto 2"/>
          <p:cNvSpPr>
            <a:spLocks noGrp="1"/>
          </p:cNvSpPr>
          <p:nvPr>
            <p:ph sz="quarter" idx="1"/>
          </p:nvPr>
        </p:nvSpPr>
        <p:spPr>
          <a:xfrm>
            <a:off x="467544" y="1052736"/>
            <a:ext cx="7467600" cy="4873752"/>
          </a:xfrm>
        </p:spPr>
        <p:txBody>
          <a:bodyPr/>
          <a:lstStyle/>
          <a:p>
            <a:r>
              <a:rPr lang="it-IT" dirty="0"/>
              <a:t>L</a:t>
            </a:r>
            <a:r>
              <a:rPr lang="it-IT" dirty="0" smtClean="0"/>
              <a:t>a </a:t>
            </a:r>
            <a:r>
              <a:rPr lang="it-IT" dirty="0"/>
              <a:t>didattica </a:t>
            </a:r>
            <a:r>
              <a:rPr lang="it-IT" dirty="0" smtClean="0"/>
              <a:t>delle </a:t>
            </a:r>
            <a:r>
              <a:rPr lang="it-IT" dirty="0"/>
              <a:t>competenze è il correlato diretto di una pedagogia della persona e può costituire un motivo di rinnovamento della prassi scolastica, da sempre afflitta da un pericoloso scollamento dalla vita reale (che spesso si paga con la demotivazione degli alunni e, più in generale, con l’emergenza educativa che tutti oggi denunciano).</a:t>
            </a:r>
          </a:p>
          <a:p>
            <a:endParaRPr lang="it-IT" dirty="0"/>
          </a:p>
        </p:txBody>
      </p:sp>
      <p:pic>
        <p:nvPicPr>
          <p:cNvPr id="6146" name="Picture 2" descr="http://us.123rf.com/400wm/400/400/prawny/prawny0602/prawny060200145/331951-numero-cervello--uomo-d-39-affari-con-il-numero-di-competenze-forse-e-un-contabile--icona-persone-s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74563" y="3789040"/>
            <a:ext cx="1840411" cy="27089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07423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620688"/>
            <a:ext cx="7467600" cy="5853264"/>
          </a:xfrm>
        </p:spPr>
        <p:txBody>
          <a:bodyPr>
            <a:normAutofit fontScale="92500"/>
          </a:bodyPr>
          <a:lstStyle/>
          <a:p>
            <a:r>
              <a:rPr lang="it-IT" dirty="0"/>
              <a:t>Per far uscire il modello attuale di istruzione dal suo stato di rigidità autoreferenziale e rinnovare le modalità valutative due possono essere i richiami essenziali:</a:t>
            </a:r>
          </a:p>
          <a:p>
            <a:r>
              <a:rPr lang="it-IT" dirty="0"/>
              <a:t>1. Proporre compiti o situazioni problematiche che abbiano un legame diretto con la vita reale, che intercettino l’esperienza dell’alunno e siano significativi per lui e per il suo immaginario;</a:t>
            </a:r>
          </a:p>
          <a:p>
            <a:r>
              <a:rPr lang="it-IT" dirty="0"/>
              <a:t>2. Sollecitare la partecipazione dell’alunno stesso al processo di valutazione, tenendo conto del suo punto di vista, del significato che egli attribuisce alle sue azioni e ai suoi prodotti, ottenendo così due risultati paralleli, l’abitudine all’autovalutazione e l’esercizio della </a:t>
            </a:r>
            <a:r>
              <a:rPr lang="it-IT" dirty="0" err="1"/>
              <a:t>metacognizione</a:t>
            </a:r>
            <a:r>
              <a:rPr lang="it-IT" dirty="0"/>
              <a:t>.</a:t>
            </a:r>
          </a:p>
          <a:p>
            <a:r>
              <a:rPr lang="it-IT" dirty="0"/>
              <a:t>Come si vede, </a:t>
            </a:r>
            <a:r>
              <a:rPr lang="it-IT" b="1" i="1" dirty="0"/>
              <a:t>la valutazione delle competenze pone sempre al centro lo studente</a:t>
            </a:r>
            <a:r>
              <a:rPr lang="it-IT" dirty="0"/>
              <a:t>. </a:t>
            </a:r>
          </a:p>
          <a:p>
            <a:endParaRPr lang="it-IT" dirty="0"/>
          </a:p>
        </p:txBody>
      </p:sp>
    </p:spTree>
    <p:extLst>
      <p:ext uri="{BB962C8B-B14F-4D97-AF65-F5344CB8AC3E}">
        <p14:creationId xmlns="" xmlns:p14="http://schemas.microsoft.com/office/powerpoint/2010/main" val="2818232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p:txBody>
          <a:bodyPr/>
          <a:lstStyle/>
          <a:p>
            <a:pPr marL="0" indent="0" algn="ctr">
              <a:buNone/>
            </a:pPr>
            <a:r>
              <a:rPr lang="it-IT" sz="3200" b="1" dirty="0">
                <a:solidFill>
                  <a:srgbClr val="FF0000"/>
                </a:solidFill>
              </a:rPr>
              <a:t>Sapranno le nostre scuole adottare questo punto di vista</a:t>
            </a:r>
            <a:r>
              <a:rPr lang="it-IT" sz="3200" b="1" dirty="0" smtClean="0">
                <a:solidFill>
                  <a:srgbClr val="FF0000"/>
                </a:solidFill>
              </a:rPr>
              <a:t>?</a:t>
            </a:r>
          </a:p>
          <a:p>
            <a:pPr marL="0" indent="0" algn="ctr">
              <a:buNone/>
            </a:pPr>
            <a:endParaRPr lang="it-IT" sz="3200" b="1" dirty="0">
              <a:solidFill>
                <a:srgbClr val="FF0000"/>
              </a:solidFill>
            </a:endParaRPr>
          </a:p>
          <a:p>
            <a:pPr marL="0" indent="0" algn="ctr">
              <a:buNone/>
            </a:pPr>
            <a:r>
              <a:rPr lang="it-IT" sz="3200" b="1" dirty="0" smtClean="0">
                <a:solidFill>
                  <a:srgbClr val="FF0000"/>
                </a:solidFill>
              </a:rPr>
              <a:t>                     Un’ancora</a:t>
            </a:r>
            <a:endParaRPr lang="it-IT" sz="3200" b="1" dirty="0">
              <a:solidFill>
                <a:srgbClr val="FF0000"/>
              </a:solidFill>
            </a:endParaRPr>
          </a:p>
          <a:p>
            <a:pPr algn="ctr"/>
            <a:endParaRPr lang="it-IT"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3648" y="2780928"/>
            <a:ext cx="2381250" cy="280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0183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7467600" cy="566936"/>
          </a:xfrm>
        </p:spPr>
        <p:txBody>
          <a:bodyPr>
            <a:normAutofit fontScale="90000"/>
          </a:bodyPr>
          <a:lstStyle/>
          <a:p>
            <a:pPr algn="ctr"/>
            <a:r>
              <a:rPr lang="it-IT" dirty="0" smtClean="0"/>
              <a:t>DIDATTICA DELLE COMPETENZE: PREMESSA </a:t>
            </a:r>
            <a:endParaRPr lang="it-IT" dirty="0"/>
          </a:p>
        </p:txBody>
      </p:sp>
      <p:sp>
        <p:nvSpPr>
          <p:cNvPr id="3" name="Segnaposto contenuto 2"/>
          <p:cNvSpPr>
            <a:spLocks noGrp="1"/>
          </p:cNvSpPr>
          <p:nvPr>
            <p:ph sz="quarter" idx="1"/>
          </p:nvPr>
        </p:nvSpPr>
        <p:spPr>
          <a:xfrm>
            <a:off x="457200" y="1196752"/>
            <a:ext cx="7467600" cy="5277200"/>
          </a:xfrm>
        </p:spPr>
        <p:txBody>
          <a:bodyPr>
            <a:normAutofit fontScale="85000" lnSpcReduction="20000"/>
          </a:bodyPr>
          <a:lstStyle/>
          <a:p>
            <a:r>
              <a:rPr lang="it-IT" dirty="0" smtClean="0"/>
              <a:t>La realizzazione di una unità di lavoro per competenze presuppone che </a:t>
            </a:r>
            <a:r>
              <a:rPr lang="it-IT" dirty="0"/>
              <a:t>gli orientamenti metodologici scelti orientino la linea didattica sulle capacità operative del </a:t>
            </a:r>
            <a:r>
              <a:rPr lang="it-IT" dirty="0" smtClean="0"/>
              <a:t>soggetto, </a:t>
            </a:r>
            <a:r>
              <a:rPr lang="it-IT" dirty="0"/>
              <a:t>individuando due percorsi contestuali e correlati: uno alla ricerca del significato, l’altro all’esplicazione dell’operatività dello stesso</a:t>
            </a:r>
            <a:r>
              <a:rPr lang="it-IT" dirty="0" smtClean="0"/>
              <a:t>.</a:t>
            </a:r>
          </a:p>
          <a:p>
            <a:r>
              <a:rPr lang="it-IT" dirty="0" smtClean="0"/>
              <a:t> </a:t>
            </a:r>
            <a:r>
              <a:rPr lang="it-IT" dirty="0"/>
              <a:t>In tale ottica due sono le scelte metodologiche privilegiate: la </a:t>
            </a:r>
            <a:r>
              <a:rPr lang="it-IT" b="1" dirty="0"/>
              <a:t>progettualità</a:t>
            </a:r>
            <a:r>
              <a:rPr lang="it-IT" dirty="0"/>
              <a:t> e il “</a:t>
            </a:r>
            <a:r>
              <a:rPr lang="it-IT" b="1" dirty="0" err="1"/>
              <a:t>problem</a:t>
            </a:r>
            <a:r>
              <a:rPr lang="it-IT" b="1" dirty="0"/>
              <a:t> </a:t>
            </a:r>
            <a:r>
              <a:rPr lang="it-IT" b="1" dirty="0" err="1"/>
              <a:t>solving</a:t>
            </a:r>
            <a:r>
              <a:rPr lang="it-IT" dirty="0"/>
              <a:t>”. </a:t>
            </a:r>
          </a:p>
          <a:p>
            <a:r>
              <a:rPr lang="it-IT" dirty="0"/>
              <a:t>Attraverso la</a:t>
            </a:r>
            <a:r>
              <a:rPr lang="it-IT" u="sng" dirty="0"/>
              <a:t> progettualità </a:t>
            </a:r>
            <a:r>
              <a:rPr lang="it-IT" dirty="0"/>
              <a:t>si permette all’alunno di sviluppare autonomamente le proprie situazioni di apprendimento, abituandosi alla </a:t>
            </a:r>
            <a:r>
              <a:rPr lang="it-IT" dirty="0" err="1"/>
              <a:t>problematizzazione</a:t>
            </a:r>
            <a:r>
              <a:rPr lang="it-IT" dirty="0"/>
              <a:t>, all’assunzione di decisioni, al confronto, alla pianificazione delle azioni procedurali alla definizione delle regole della comunicazione.</a:t>
            </a:r>
          </a:p>
          <a:p>
            <a:r>
              <a:rPr lang="it-IT" dirty="0"/>
              <a:t>Con il “</a:t>
            </a:r>
            <a:r>
              <a:rPr lang="it-IT" u="sng" dirty="0" err="1"/>
              <a:t>Problem</a:t>
            </a:r>
            <a:r>
              <a:rPr lang="it-IT" u="sng" dirty="0"/>
              <a:t> </a:t>
            </a:r>
            <a:r>
              <a:rPr lang="it-IT" u="sng" dirty="0" err="1" smtClean="0"/>
              <a:t>Solving</a:t>
            </a:r>
            <a:r>
              <a:rPr lang="it-IT" dirty="0" smtClean="0"/>
              <a:t>) </a:t>
            </a:r>
            <a:r>
              <a:rPr lang="it-IT" dirty="0"/>
              <a:t>l’alunno migliora le conoscenze dichiarative attraverso la costruzione di concetti</a:t>
            </a:r>
            <a:r>
              <a:rPr lang="it-IT" dirty="0" smtClean="0"/>
              <a:t>; </a:t>
            </a:r>
            <a:r>
              <a:rPr lang="it-IT" dirty="0"/>
              <a:t>le abilità strategiche sviluppano le capacità </a:t>
            </a:r>
            <a:r>
              <a:rPr lang="it-IT" dirty="0" smtClean="0"/>
              <a:t>metacognitive </a:t>
            </a:r>
            <a:r>
              <a:rPr lang="it-IT" dirty="0"/>
              <a:t>consentendo la consapevolezza e il conseguente controllo dei risultati.</a:t>
            </a:r>
          </a:p>
          <a:p>
            <a:endParaRPr lang="it-IT" dirty="0"/>
          </a:p>
        </p:txBody>
      </p:sp>
    </p:spTree>
    <p:extLst>
      <p:ext uri="{BB962C8B-B14F-4D97-AF65-F5344CB8AC3E}">
        <p14:creationId xmlns="" xmlns:p14="http://schemas.microsoft.com/office/powerpoint/2010/main" val="3259698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692696"/>
            <a:ext cx="7467600" cy="5781256"/>
          </a:xfrm>
        </p:spPr>
        <p:txBody>
          <a:bodyPr>
            <a:normAutofit fontScale="92500" lnSpcReduction="10000"/>
          </a:bodyPr>
          <a:lstStyle/>
          <a:p>
            <a:r>
              <a:rPr lang="it-IT" dirty="0"/>
              <a:t>La specificità da un lato e la complementarietà dall’altro delle due evidenziate scelte metodologiche è finalizzata alla guida dei ragazzi lungo percorsi di conoscenza orientati alle discipline, ma, soprattutto alla ricerca delle connessioni tra i diversi </a:t>
            </a:r>
            <a:r>
              <a:rPr lang="it-IT" dirty="0" err="1" smtClean="0"/>
              <a:t>saperi</a:t>
            </a:r>
            <a:r>
              <a:rPr lang="it-IT" dirty="0" smtClean="0"/>
              <a:t>.</a:t>
            </a:r>
            <a:endParaRPr lang="it-IT" dirty="0"/>
          </a:p>
          <a:p>
            <a:r>
              <a:rPr lang="it-IT" dirty="0"/>
              <a:t>Presupposto generale sarà la definizione di </a:t>
            </a:r>
            <a:r>
              <a:rPr lang="it-IT" b="1" dirty="0"/>
              <a:t>contesti simulati</a:t>
            </a:r>
            <a:r>
              <a:rPr lang="it-IT" dirty="0"/>
              <a:t> e </a:t>
            </a:r>
            <a:r>
              <a:rPr lang="it-IT" b="1" dirty="0"/>
              <a:t>situazioni-problema sfidanti </a:t>
            </a:r>
            <a:r>
              <a:rPr lang="it-IT" dirty="0"/>
              <a:t>più propriamente centrati sulla novità e sulla complessità del compito da svolgere.</a:t>
            </a:r>
          </a:p>
          <a:p>
            <a:r>
              <a:rPr lang="it-IT" dirty="0"/>
              <a:t>In </a:t>
            </a:r>
            <a:r>
              <a:rPr lang="it-IT" dirty="0" smtClean="0"/>
              <a:t>quest'ottica i percorsi </a:t>
            </a:r>
            <a:r>
              <a:rPr lang="it-IT" dirty="0"/>
              <a:t>didattici </a:t>
            </a:r>
            <a:r>
              <a:rPr lang="it-IT" dirty="0" smtClean="0"/>
              <a:t>devono essere impostati in modo da rendere gli </a:t>
            </a:r>
            <a:r>
              <a:rPr lang="it-IT" dirty="0"/>
              <a:t>alunni “protagonisti” </a:t>
            </a:r>
            <a:r>
              <a:rPr lang="it-IT" dirty="0" smtClean="0"/>
              <a:t>e impegnati </a:t>
            </a:r>
            <a:r>
              <a:rPr lang="it-IT" dirty="0"/>
              <a:t>in attività di ricerca-azione, che favoriscano la </a:t>
            </a:r>
            <a:r>
              <a:rPr lang="it-IT" dirty="0" err="1"/>
              <a:t>problematizzazione</a:t>
            </a:r>
            <a:r>
              <a:rPr lang="it-IT" dirty="0"/>
              <a:t> della realtà, la realizzazione di un prodotto condiviso, che promuovano forme di </a:t>
            </a:r>
            <a:r>
              <a:rPr lang="it-IT" u="sng" dirty="0"/>
              <a:t>apprendimento cooperativo </a:t>
            </a:r>
            <a:r>
              <a:rPr lang="it-IT" dirty="0"/>
              <a:t>dove il ruolo dell'insegnante non diventa più direttivo, ma orientante: l'insegnante come  “facilitatore dell'apprendimento” e “consulente educativo”.</a:t>
            </a:r>
          </a:p>
          <a:p>
            <a:endParaRPr lang="it-IT" dirty="0"/>
          </a:p>
        </p:txBody>
      </p:sp>
    </p:spTree>
    <p:extLst>
      <p:ext uri="{BB962C8B-B14F-4D97-AF65-F5344CB8AC3E}">
        <p14:creationId xmlns="" xmlns:p14="http://schemas.microsoft.com/office/powerpoint/2010/main" val="4184815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67544" y="476672"/>
            <a:ext cx="7467600" cy="5904656"/>
          </a:xfrm>
        </p:spPr>
        <p:txBody>
          <a:bodyPr>
            <a:normAutofit fontScale="92500" lnSpcReduction="10000"/>
          </a:bodyPr>
          <a:lstStyle/>
          <a:p>
            <a:r>
              <a:rPr lang="it-IT" dirty="0"/>
              <a:t> Verrà quindi, privilegiato, la metodologia del </a:t>
            </a:r>
            <a:r>
              <a:rPr lang="it-IT" i="1" dirty="0" err="1"/>
              <a:t>problem</a:t>
            </a:r>
            <a:r>
              <a:rPr lang="it-IT" i="1" dirty="0"/>
              <a:t> </a:t>
            </a:r>
            <a:r>
              <a:rPr lang="it-IT" i="1" dirty="0" err="1"/>
              <a:t>solving</a:t>
            </a:r>
            <a:r>
              <a:rPr lang="it-IT" dirty="0"/>
              <a:t> e del </a:t>
            </a:r>
            <a:r>
              <a:rPr lang="it-IT" i="1" dirty="0" err="1"/>
              <a:t>problem</a:t>
            </a:r>
            <a:r>
              <a:rPr lang="it-IT" i="1" dirty="0"/>
              <a:t> </a:t>
            </a:r>
            <a:r>
              <a:rPr lang="it-IT" i="1" dirty="0" err="1"/>
              <a:t>posing</a:t>
            </a:r>
            <a:r>
              <a:rPr lang="it-IT" dirty="0"/>
              <a:t>, contestualizzato in </a:t>
            </a:r>
            <a:r>
              <a:rPr lang="it-IT" b="1" dirty="0"/>
              <a:t>“campi di esperienza</a:t>
            </a:r>
            <a:r>
              <a:rPr lang="it-IT" dirty="0"/>
              <a:t>” significativi della realtà scolastica ed extrascolastica.</a:t>
            </a:r>
            <a:endParaRPr lang="it-IT" sz="4400" dirty="0"/>
          </a:p>
          <a:p>
            <a:r>
              <a:rPr lang="it-IT" dirty="0"/>
              <a:t> Quest’ultima assume particolare importanza poiché:</a:t>
            </a:r>
            <a:endParaRPr lang="it-IT" sz="4400" dirty="0"/>
          </a:p>
          <a:p>
            <a:pPr lvl="1"/>
            <a:r>
              <a:rPr lang="it-IT" sz="2400" dirty="0"/>
              <a:t>il ruolo dei “contesti” significativi condiziona i comportamenti cognitivi dell’alunno;</a:t>
            </a:r>
            <a:endParaRPr lang="it-IT" sz="4400" dirty="0"/>
          </a:p>
          <a:p>
            <a:pPr lvl="1"/>
            <a:r>
              <a:rPr lang="it-IT" sz="2400" dirty="0"/>
              <a:t>la padronanza del concetto si realizza quando si fa esperienza dei significati che costituiscono quel concetto e li si collega tra loro e li si esplicita, inserendoli così nella propria rete concettuale.</a:t>
            </a:r>
            <a:endParaRPr lang="it-IT" sz="4400" dirty="0"/>
          </a:p>
          <a:p>
            <a:r>
              <a:rPr lang="it-IT" dirty="0"/>
              <a:t>Se i problemi da risolvere fanno riferimento ad un “campo di esperienza” che il </a:t>
            </a:r>
            <a:r>
              <a:rPr lang="it-IT" dirty="0" smtClean="0"/>
              <a:t>discente conosce </a:t>
            </a:r>
            <a:r>
              <a:rPr lang="it-IT" dirty="0"/>
              <a:t>bene, le sue conoscenze si rifaranno agli schemi di comportamento, alle attività, alle immagini che gli sono abituali in quel campo e questo influenzerà la costruzione della strategia risolutiva,</a:t>
            </a:r>
          </a:p>
        </p:txBody>
      </p:sp>
    </p:spTree>
    <p:extLst>
      <p:ext uri="{BB962C8B-B14F-4D97-AF65-F5344CB8AC3E}">
        <p14:creationId xmlns="" xmlns:p14="http://schemas.microsoft.com/office/powerpoint/2010/main" val="2570072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1196752"/>
            <a:ext cx="7467600" cy="5277200"/>
          </a:xfrm>
        </p:spPr>
        <p:txBody>
          <a:bodyPr>
            <a:normAutofit/>
          </a:bodyPr>
          <a:lstStyle/>
          <a:p>
            <a:pPr>
              <a:buNone/>
            </a:pPr>
            <a:r>
              <a:rPr lang="it-IT" sz="2800" dirty="0" smtClean="0">
                <a:latin typeface="Times New Roman" pitchFamily="18" charset="0"/>
                <a:cs typeface="Times New Roman" pitchFamily="18" charset="0"/>
              </a:rPr>
              <a:t>   La caratteristica principale di questa unità di lavoro è l’approccio interattivo all’argomento che aiuta, in particolare gli alunni con difficoltà di astrazione e comprensione concettuale, a comprendere “il mondo” della compravendita, in quanto ne ricrea gli scenari evidenziando le variabili che intervengono, permettendo poi ai ragazzi di assumere i diversi ruoli dei personaggi che vi agiscono: il negoziante, il grossista, il produttore ecc …</a:t>
            </a:r>
            <a:endParaRPr lang="it-IT"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64704"/>
            <a:ext cx="7467600" cy="706090"/>
          </a:xfrm>
        </p:spPr>
        <p:txBody>
          <a:bodyPr>
            <a:normAutofit fontScale="90000"/>
          </a:bodyPr>
          <a:lstStyle/>
          <a:p>
            <a:r>
              <a:rPr lang="it-IT" b="1" dirty="0"/>
              <a:t>BISOGNI </a:t>
            </a:r>
            <a:r>
              <a:rPr lang="it-IT" b="1" dirty="0" smtClean="0"/>
              <a:t>FORMATIVI</a:t>
            </a:r>
            <a:br>
              <a:rPr lang="it-IT" b="1" dirty="0" smtClean="0"/>
            </a:br>
            <a:r>
              <a:rPr lang="it-IT" dirty="0" smtClean="0"/>
              <a:t>Dalle indicazioni per il curricolo 2012</a:t>
            </a:r>
            <a:endParaRPr lang="it-IT" dirty="0"/>
          </a:p>
        </p:txBody>
      </p:sp>
      <p:sp>
        <p:nvSpPr>
          <p:cNvPr id="3" name="Segnaposto contenuto 2"/>
          <p:cNvSpPr>
            <a:spLocks noGrp="1"/>
          </p:cNvSpPr>
          <p:nvPr>
            <p:ph sz="quarter" idx="1"/>
          </p:nvPr>
        </p:nvSpPr>
        <p:spPr/>
        <p:txBody>
          <a:bodyPr>
            <a:normAutofit fontScale="92500"/>
          </a:bodyPr>
          <a:lstStyle/>
          <a:p>
            <a:pPr marL="0" indent="0">
              <a:buNone/>
            </a:pPr>
            <a:r>
              <a:rPr lang="it-IT" i="1" dirty="0" smtClean="0"/>
              <a:t>Caratteristica </a:t>
            </a:r>
            <a:r>
              <a:rPr lang="it-IT" i="1" dirty="0"/>
              <a:t>della pratica matematica è la risoluzione di problemi, che devono essere intesi come questioni autentiche e significative, legate alla vita quotidiana, e non solo esercizi a carattere ripetitivo o quesiti ai quali si risponde semplicemente ricordando una definizione o una regola. Gradualmente, stimolato dalla guida dell’insegnante e dalla discussione con i pari, l’alunno imparerà ad affrontare con fiducia e determinazione situazioni problematiche, rappresentandole in diversi modi, conducendo le esplorazioni opportune, dedicando il tempo necessario alla precisa individuazione di ciò che è noto e di ciò che s’intende trovare, congetturando soluzioni e risultati, individuando possibili strategie risolutive. </a:t>
            </a:r>
          </a:p>
        </p:txBody>
      </p:sp>
    </p:spTree>
    <p:extLst>
      <p:ext uri="{BB962C8B-B14F-4D97-AF65-F5344CB8AC3E}">
        <p14:creationId xmlns="" xmlns:p14="http://schemas.microsoft.com/office/powerpoint/2010/main" val="2699560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spitiweb.indire.it/adi/CompetenzeFr11/immagini/cf1_cover.gif"/>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476672"/>
            <a:ext cx="4629781" cy="3168352"/>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descr="https://encrypted-tbn3.gstatic.com/images?q=tbn:ANd9GcSW-87XHEC5RMO6fKM5_f_swja54WxSJYFBy1wsnZo4hp28Jvkjw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6016" y="3052166"/>
            <a:ext cx="2988876" cy="289711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tangolo 4"/>
          <p:cNvSpPr/>
          <p:nvPr/>
        </p:nvSpPr>
        <p:spPr>
          <a:xfrm>
            <a:off x="3726178" y="5949280"/>
            <a:ext cx="49685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Atteggiamento di uno studente che studia per conoscenze</a:t>
            </a:r>
            <a:endParaRPr lang="it-IT" dirty="0"/>
          </a:p>
        </p:txBody>
      </p:sp>
      <p:sp>
        <p:nvSpPr>
          <p:cNvPr id="6" name="Rettangolo 5"/>
          <p:cNvSpPr/>
          <p:nvPr/>
        </p:nvSpPr>
        <p:spPr>
          <a:xfrm>
            <a:off x="611560" y="3501008"/>
            <a:ext cx="396044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Risposta di uno studente che studia per competenze</a:t>
            </a:r>
            <a:endParaRPr lang="it-IT" dirty="0"/>
          </a:p>
        </p:txBody>
      </p:sp>
    </p:spTree>
    <p:extLst>
      <p:ext uri="{BB962C8B-B14F-4D97-AF65-F5344CB8AC3E}">
        <p14:creationId xmlns="" xmlns:p14="http://schemas.microsoft.com/office/powerpoint/2010/main" val="3374195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548680"/>
            <a:ext cx="7467600" cy="5925272"/>
          </a:xfrm>
        </p:spPr>
        <p:txBody>
          <a:bodyPr>
            <a:normAutofit/>
          </a:bodyPr>
          <a:lstStyle/>
          <a:p>
            <a:pPr marL="0" indent="0" algn="ctr">
              <a:buNone/>
            </a:pPr>
            <a:r>
              <a:rPr lang="it-IT" b="1" dirty="0" smtClean="0"/>
              <a:t>DIDATTICA DELLE COMPETENZE</a:t>
            </a:r>
          </a:p>
          <a:p>
            <a:r>
              <a:rPr lang="it-IT" i="1" dirty="0" smtClean="0"/>
              <a:t>UNITA</a:t>
            </a:r>
            <a:r>
              <a:rPr lang="it-IT" i="1" dirty="0"/>
              <a:t>’ DI LAVORO </a:t>
            </a:r>
            <a:r>
              <a:rPr lang="it-IT" i="1" dirty="0" smtClean="0"/>
              <a:t>:La compravendita</a:t>
            </a:r>
          </a:p>
          <a:p>
            <a:r>
              <a:rPr lang="it-IT" dirty="0" smtClean="0"/>
              <a:t> DESTINATARI: Alunni di scuola primaria</a:t>
            </a:r>
          </a:p>
          <a:p>
            <a:endParaRPr lang="it-IT" dirty="0"/>
          </a:p>
          <a:p>
            <a:pPr marL="0" indent="0" algn="ctr">
              <a:buNone/>
            </a:pPr>
            <a:r>
              <a:rPr lang="it-IT" u="sng" dirty="0">
                <a:solidFill>
                  <a:srgbClr val="FF0000"/>
                </a:solidFill>
              </a:rPr>
              <a:t> </a:t>
            </a:r>
            <a:r>
              <a:rPr lang="it-IT" sz="4000" u="sng" dirty="0" smtClean="0">
                <a:solidFill>
                  <a:srgbClr val="FF0000"/>
                </a:solidFill>
              </a:rPr>
              <a:t>EUROMANIA</a:t>
            </a:r>
            <a:endParaRPr lang="it-IT" sz="4000" dirty="0" smtClean="0"/>
          </a:p>
          <a:p>
            <a:endParaRPr lang="it-IT" sz="3600" dirty="0" smtClean="0"/>
          </a:p>
          <a:p>
            <a:pPr>
              <a:buNone/>
            </a:pPr>
            <a:endParaRPr lang="it-IT" sz="3600" dirty="0"/>
          </a:p>
        </p:txBody>
      </p:sp>
      <p:pic>
        <p:nvPicPr>
          <p:cNvPr id="4" name="Picture 2" descr="C:\Users\mena\AppData\Local\Microsoft\Windows\Temporary Internet Files\Content.IE5\SJX99P4X\MP900409079[1].jpg"/>
          <p:cNvPicPr>
            <a:picLocks noChangeAspect="1" noChangeArrowheads="1"/>
          </p:cNvPicPr>
          <p:nvPr/>
        </p:nvPicPr>
        <p:blipFill>
          <a:blip r:embed="rId2" cstate="print"/>
          <a:srcRect/>
          <a:stretch>
            <a:fillRect/>
          </a:stretch>
        </p:blipFill>
        <p:spPr bwMode="auto">
          <a:xfrm>
            <a:off x="1126481" y="3103923"/>
            <a:ext cx="3312368" cy="3214294"/>
          </a:xfrm>
          <a:prstGeom prst="rect">
            <a:avLst/>
          </a:prstGeom>
          <a:noFill/>
        </p:spPr>
      </p:pic>
      <p:pic>
        <p:nvPicPr>
          <p:cNvPr id="5" name="Picture 5" descr="C:\Users\mena\AppData\Local\Microsoft\Windows\Temporary Internet Files\Content.IE5\PFVR9J4U\MC900343533[1].wmf"/>
          <p:cNvPicPr>
            <a:picLocks noChangeAspect="1" noChangeArrowheads="1"/>
          </p:cNvPicPr>
          <p:nvPr/>
        </p:nvPicPr>
        <p:blipFill>
          <a:blip r:embed="rId3" cstate="print"/>
          <a:srcRect/>
          <a:stretch>
            <a:fillRect/>
          </a:stretch>
        </p:blipFill>
        <p:spPr bwMode="auto">
          <a:xfrm>
            <a:off x="4788024" y="2382593"/>
            <a:ext cx="2028683" cy="391400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052736"/>
            <a:ext cx="7467600" cy="1143000"/>
          </a:xfrm>
        </p:spPr>
        <p:txBody>
          <a:bodyPr>
            <a:normAutofit fontScale="90000"/>
          </a:bodyPr>
          <a:lstStyle/>
          <a:p>
            <a:r>
              <a:rPr lang="it-IT" dirty="0" smtClean="0"/>
              <a:t>RIFERIMENTI NORMATIVI:</a:t>
            </a:r>
            <a:br>
              <a:rPr lang="it-IT" dirty="0" smtClean="0"/>
            </a:br>
            <a:r>
              <a:rPr lang="it-IT" dirty="0" smtClean="0"/>
              <a:t>Competenze chiave riferite all’ </a:t>
            </a:r>
            <a:r>
              <a:rPr lang="it-IT" dirty="0" err="1" smtClean="0"/>
              <a:t>unita’</a:t>
            </a:r>
            <a:r>
              <a:rPr lang="it-IT" dirty="0" smtClean="0"/>
              <a:t> di lavoro</a:t>
            </a:r>
            <a:br>
              <a:rPr lang="it-IT" dirty="0" smtClean="0"/>
            </a:br>
            <a:r>
              <a:rPr lang="it-IT" sz="1800" dirty="0" smtClean="0"/>
              <a:t>(</a:t>
            </a:r>
            <a:r>
              <a:rPr lang="it-IT" sz="1800" dirty="0"/>
              <a:t>Raccomandazione del Parlamento Europeo e del Consiglio "Relativa a competenze chiave per l'apprendimento permanente", 2006). </a:t>
            </a:r>
          </a:p>
        </p:txBody>
      </p:sp>
      <p:sp>
        <p:nvSpPr>
          <p:cNvPr id="3" name="Segnaposto contenuto 2"/>
          <p:cNvSpPr>
            <a:spLocks noGrp="1"/>
          </p:cNvSpPr>
          <p:nvPr>
            <p:ph sz="quarter" idx="1"/>
          </p:nvPr>
        </p:nvSpPr>
        <p:spPr>
          <a:xfrm>
            <a:off x="457200" y="2204864"/>
            <a:ext cx="7467600" cy="4269088"/>
          </a:xfrm>
        </p:spPr>
        <p:txBody>
          <a:bodyPr>
            <a:normAutofit lnSpcReduction="10000"/>
          </a:bodyPr>
          <a:lstStyle/>
          <a:p>
            <a:r>
              <a:rPr lang="it-IT" dirty="0"/>
              <a:t>comunicazione nella madrelingua; </a:t>
            </a:r>
          </a:p>
          <a:p>
            <a:r>
              <a:rPr lang="it-IT" dirty="0" smtClean="0"/>
              <a:t>- </a:t>
            </a:r>
            <a:r>
              <a:rPr lang="it-IT" dirty="0"/>
              <a:t>competenza matematica e competenze di base in scienza e </a:t>
            </a:r>
            <a:r>
              <a:rPr lang="it-IT" dirty="0" smtClean="0"/>
              <a:t>tecnologia; </a:t>
            </a:r>
          </a:p>
          <a:p>
            <a:r>
              <a:rPr lang="it-IT" dirty="0" smtClean="0"/>
              <a:t>- </a:t>
            </a:r>
            <a:r>
              <a:rPr lang="it-IT" dirty="0"/>
              <a:t>imparare ad imparare; </a:t>
            </a:r>
          </a:p>
          <a:p>
            <a:r>
              <a:rPr lang="it-IT" dirty="0"/>
              <a:t>- competenze sociali e civiche; </a:t>
            </a:r>
          </a:p>
          <a:p>
            <a:r>
              <a:rPr lang="it-IT" dirty="0"/>
              <a:t>- spirito di iniziativa e imprenditorialità; </a:t>
            </a:r>
          </a:p>
          <a:p>
            <a:r>
              <a:rPr lang="it-IT" dirty="0"/>
              <a:t>- consapevolezza ed espressione culturale. </a:t>
            </a:r>
          </a:p>
          <a:p>
            <a:pPr marL="0" indent="0">
              <a:buNone/>
            </a:pPr>
            <a:r>
              <a:rPr lang="it-IT" dirty="0"/>
              <a:t>Queste competenze dovrebbero essere acquisite durante il percorso dell'istruzione e fare da base al proseguimento dell'apprendimento nel quadro dell'educazione e della formazione </a:t>
            </a:r>
            <a:r>
              <a:rPr lang="it-IT" dirty="0" smtClean="0"/>
              <a:t>permanente.</a:t>
            </a:r>
            <a:endParaRPr lang="it-IT" dirty="0"/>
          </a:p>
          <a:p>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850106"/>
          </a:xfrm>
        </p:spPr>
        <p:txBody>
          <a:bodyPr>
            <a:normAutofit fontScale="90000"/>
          </a:bodyPr>
          <a:lstStyle/>
          <a:p>
            <a:r>
              <a:rPr lang="it-IT" b="1" dirty="0"/>
              <a:t>competenze chiave di </a:t>
            </a:r>
            <a:r>
              <a:rPr lang="it-IT" b="1" dirty="0" smtClean="0"/>
              <a:t>cittadinanza</a:t>
            </a:r>
            <a:br>
              <a:rPr lang="it-IT" b="1" dirty="0" smtClean="0"/>
            </a:br>
            <a:r>
              <a:rPr lang="it-IT" sz="1800" dirty="0"/>
              <a:t>Decreto n.139 del 22 Agosto 2007 "Regolamento recante norme in materia di adempimento dell'obbligo di istruzione" </a:t>
            </a:r>
          </a:p>
        </p:txBody>
      </p:sp>
      <p:sp>
        <p:nvSpPr>
          <p:cNvPr id="3" name="Segnaposto contenuto 2"/>
          <p:cNvSpPr>
            <a:spLocks noGrp="1"/>
          </p:cNvSpPr>
          <p:nvPr>
            <p:ph sz="quarter" idx="1"/>
          </p:nvPr>
        </p:nvSpPr>
        <p:spPr>
          <a:xfrm>
            <a:off x="467544" y="1124744"/>
            <a:ext cx="7467600" cy="4873752"/>
          </a:xfrm>
        </p:spPr>
        <p:txBody>
          <a:bodyPr>
            <a:noAutofit/>
          </a:bodyPr>
          <a:lstStyle/>
          <a:p>
            <a:r>
              <a:rPr lang="it-IT" sz="1050" b="1" dirty="0"/>
              <a:t>Imparare ad imparare</a:t>
            </a:r>
            <a:r>
              <a:rPr lang="it-IT" sz="1050" dirty="0"/>
              <a:t>: organizzare il proprio apprendimento, individuando, scegliendo ed utilizzando varie fonti e varie modalità di informazione e di formazione (formale, non formale ed informale), anche in funzione dei tempi disponibili, delle proprie strategie e del proprio metodo di studio e di lavoro.</a:t>
            </a:r>
          </a:p>
          <a:p>
            <a:r>
              <a:rPr lang="it-IT" sz="1050" b="1" dirty="0"/>
              <a:t>Progettare</a:t>
            </a:r>
            <a:r>
              <a:rPr lang="it-IT" sz="1050" dirty="0"/>
              <a:t>: elaborare e realizzare progetti riguardanti lo sviluppo delle proprie attività di studio e di lavoro, utilizzando le conoscenze apprese per stabilire obiettivi significativi e realistici e le relative priorità, valutando i vincoli e le possibilità esistenti, definendo strategie di azione e verificando i risultati raggiunti.</a:t>
            </a:r>
          </a:p>
          <a:p>
            <a:r>
              <a:rPr lang="it-IT" sz="1050" b="1" dirty="0"/>
              <a:t>Comunicare</a:t>
            </a:r>
            <a:endParaRPr lang="it-IT" sz="1050" dirty="0"/>
          </a:p>
          <a:p>
            <a:pPr lvl="1"/>
            <a:r>
              <a:rPr lang="it-IT" sz="1050" i="1" dirty="0"/>
              <a:t>comprendere</a:t>
            </a:r>
            <a:r>
              <a:rPr lang="it-IT" sz="1050" dirty="0"/>
              <a:t> messaggi di genere diverso (quotidiano, letterario, tecnico, scientifico) e di complessità diversa, trasmessi utilizzando linguaggi diversi (verbale, matematico, scientifico, simbolico, ecc.) mediante diversi supporti (cartacei, informatici e multimediali)</a:t>
            </a:r>
          </a:p>
          <a:p>
            <a:pPr lvl="1"/>
            <a:r>
              <a:rPr lang="it-IT" sz="1050" i="1" dirty="0"/>
              <a:t>rappresentare</a:t>
            </a:r>
            <a:r>
              <a:rPr lang="it-IT" sz="1050" dirty="0"/>
              <a:t> eventi, fenomeni, principi, concetti, norme, procedure, atteggiamenti, stati d'animo, emozioni, ecc. utilizzando linguaggi diversi (verbale, matematico, scientifico, simbolico, ecc.) e diverse conoscenze disciplinari, mediante diversi supporti (cartacei, informatici e multimediali).</a:t>
            </a:r>
          </a:p>
          <a:p>
            <a:r>
              <a:rPr lang="it-IT" sz="1050" b="1" dirty="0"/>
              <a:t>Collaborare e partecipare</a:t>
            </a:r>
            <a:r>
              <a:rPr lang="it-IT" sz="1050" dirty="0"/>
              <a:t>: interagire in gruppo, comprendendo i diversi punti di vista, valorizzando le proprie e le altrui capacità, gestendo la conflittualità, contribuendo all'apprendimento comune ed alla realizzazione delle attività collettive, nel riconoscimento dei diritti fondamentali degli altri.</a:t>
            </a:r>
          </a:p>
          <a:p>
            <a:r>
              <a:rPr lang="it-IT" sz="1050" b="1" dirty="0"/>
              <a:t>Agire in modo autonomo e responsabile</a:t>
            </a:r>
            <a:r>
              <a:rPr lang="it-IT" sz="1050" dirty="0"/>
              <a:t>: sapersi inserire in modo attivo e consapevole nella vita sociale e far valere al suo interno i propri diritti e bisogni riconoscendo al contempo quelli altrui, le opportunità comuni, i limiti, le regole, le responsabilità.</a:t>
            </a:r>
          </a:p>
          <a:p>
            <a:r>
              <a:rPr lang="it-IT" sz="1050" b="1" dirty="0"/>
              <a:t>Risolvere problemi</a:t>
            </a:r>
            <a:r>
              <a:rPr lang="it-IT" sz="1050" dirty="0"/>
              <a:t>: affrontare situazioni problematiche costruendo e verificando ipotesi, individuando le fonti e le risorse adeguate, raccogliendo e valutando i dati, proponendo soluzioni utilizzando, secondo il tipo di problema, contenuti e metodi delle diverse discipline.</a:t>
            </a:r>
          </a:p>
          <a:p>
            <a:r>
              <a:rPr lang="it-IT" sz="1050" b="1" dirty="0"/>
              <a:t>Individuare collegamenti e relazioni</a:t>
            </a:r>
            <a:r>
              <a:rPr lang="it-IT" sz="1050" dirty="0"/>
              <a:t>: individuare e rappresentare, elaborando argomentazioni coerenti, collegamenti e relazioni tra fenomeni, eventi e concetti diversi, anche appartenenti a diversi ambiti disciplinari, e lontani nello spazio e nel tempo, cogliendone la natura sistemica, individuando analogie e differenze, coerenze ed incoerenze, cause ed effetti e la loro natura probabilistica.</a:t>
            </a:r>
          </a:p>
          <a:p>
            <a:r>
              <a:rPr lang="it-IT" sz="1050" b="1" dirty="0"/>
              <a:t>Acquisire ed interpretare l'informazione</a:t>
            </a:r>
            <a:r>
              <a:rPr lang="it-IT" sz="1050" dirty="0"/>
              <a:t>: acquisire ed interpretare criticamente l'informazione ricevuta nei diversi ambiti ed attraverso diversi strumenti comunicativi, valutandone l'attendibilità e l'utilità, distinguendo fatti e opinioni</a:t>
            </a:r>
            <a:r>
              <a:rPr lang="it-IT" sz="1050" dirty="0" smtClean="0"/>
              <a:t>.</a:t>
            </a:r>
            <a:endParaRPr lang="it-IT" sz="1050" dirty="0"/>
          </a:p>
        </p:txBody>
      </p:sp>
    </p:spTree>
    <p:extLst>
      <p:ext uri="{BB962C8B-B14F-4D97-AF65-F5344CB8AC3E}">
        <p14:creationId xmlns="" xmlns:p14="http://schemas.microsoft.com/office/powerpoint/2010/main" val="416554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000" b="1" dirty="0" smtClean="0">
                <a:solidFill>
                  <a:schemeClr val="tx1"/>
                </a:solidFill>
              </a:rPr>
              <a:t>RIFERIMENTI NORMATIVI:</a:t>
            </a:r>
            <a:br>
              <a:rPr lang="it-IT" sz="2000" b="1" dirty="0" smtClean="0">
                <a:solidFill>
                  <a:schemeClr val="tx1"/>
                </a:solidFill>
              </a:rPr>
            </a:br>
            <a:r>
              <a:rPr lang="it-IT" sz="2000" b="1" dirty="0" smtClean="0">
                <a:solidFill>
                  <a:schemeClr val="tx1"/>
                </a:solidFill>
              </a:rPr>
              <a:t>Traguardi per lo sviluppo delle competenze al termine della scuola primaria</a:t>
            </a:r>
            <a:endParaRPr lang="it-IT" sz="2000" b="1" dirty="0">
              <a:solidFill>
                <a:schemeClr val="tx1"/>
              </a:solidFill>
            </a:endParaRPr>
          </a:p>
        </p:txBody>
      </p:sp>
      <p:sp>
        <p:nvSpPr>
          <p:cNvPr id="3" name="Segnaposto contenuto 2"/>
          <p:cNvSpPr>
            <a:spLocks noGrp="1"/>
          </p:cNvSpPr>
          <p:nvPr>
            <p:ph sz="quarter" idx="1"/>
          </p:nvPr>
        </p:nvSpPr>
        <p:spPr>
          <a:solidFill>
            <a:schemeClr val="accent2">
              <a:lumMod val="60000"/>
              <a:lumOff val="40000"/>
            </a:schemeClr>
          </a:solidFill>
        </p:spPr>
        <p:txBody>
          <a:bodyPr>
            <a:normAutofit fontScale="85000" lnSpcReduction="20000"/>
          </a:bodyPr>
          <a:lstStyle/>
          <a:p>
            <a:r>
              <a:rPr lang="it-IT" dirty="0"/>
              <a:t>L’alunno si muove con sicurezza nel calcolo scritto e mentale con i numeri naturali </a:t>
            </a:r>
            <a:r>
              <a:rPr lang="it-IT" dirty="0" smtClean="0"/>
              <a:t>.</a:t>
            </a:r>
          </a:p>
          <a:p>
            <a:r>
              <a:rPr lang="it-IT" dirty="0" smtClean="0"/>
              <a:t>Legge e comprende testi che coinvolgono aspetti logici e matematici.</a:t>
            </a:r>
          </a:p>
          <a:p>
            <a:r>
              <a:rPr lang="it-IT" dirty="0" smtClean="0"/>
              <a:t>Riesce a risolvere facili problemi in tutti gli ambiti di contenuto, mantenendo il controllo sia sul processo risolutivo sia sui risultati.</a:t>
            </a:r>
          </a:p>
          <a:p>
            <a:r>
              <a:rPr lang="it-IT" dirty="0" smtClean="0"/>
              <a:t>Descrive il procedimento seguito e riconosce strategie di risoluzione diverse dalla propria. </a:t>
            </a:r>
          </a:p>
          <a:p>
            <a:r>
              <a:rPr lang="it-IT" dirty="0"/>
              <a:t>Ricerca dati per ricavare informazioni e costruisce rappresentazioni (tabelle e grafici</a:t>
            </a:r>
            <a:r>
              <a:rPr lang="it-IT" dirty="0" smtClean="0"/>
              <a:t>).</a:t>
            </a:r>
          </a:p>
          <a:p>
            <a:r>
              <a:rPr lang="it-IT" dirty="0" smtClean="0"/>
              <a:t>Costruisce ragionamenti formulando ipotesi, sostenendo le proprie idee e confrontandosi con il punto di vista di altri.</a:t>
            </a:r>
          </a:p>
          <a:p>
            <a:r>
              <a:rPr lang="it-IT" dirty="0" smtClean="0"/>
              <a:t>Sviluppa un atteggiamento positivo rispetto alla matematica, attraverso esperienze significative, che gli hanno fatto intuire come gli strumenti matematici che ha imparato ad utilizzare siano utili per operare nella realtà.   </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78098"/>
          </a:xfrm>
        </p:spPr>
        <p:txBody>
          <a:bodyPr>
            <a:normAutofit/>
          </a:bodyPr>
          <a:lstStyle/>
          <a:p>
            <a:r>
              <a:rPr lang="it-IT" sz="1800" dirty="0" smtClean="0"/>
              <a:t>RIFERIMENTI NORMATIVI:</a:t>
            </a:r>
            <a:r>
              <a:rPr lang="it-IT" sz="4000" dirty="0" smtClean="0"/>
              <a:t>… DAL </a:t>
            </a:r>
            <a:r>
              <a:rPr lang="it-IT" sz="4000" dirty="0" err="1" smtClean="0"/>
              <a:t>POF…</a:t>
            </a:r>
            <a:endParaRPr lang="it-IT" sz="4000" dirty="0"/>
          </a:p>
        </p:txBody>
      </p:sp>
      <p:sp>
        <p:nvSpPr>
          <p:cNvPr id="3" name="Segnaposto contenuto 2"/>
          <p:cNvSpPr>
            <a:spLocks noGrp="1"/>
          </p:cNvSpPr>
          <p:nvPr>
            <p:ph sz="quarter" idx="1"/>
          </p:nvPr>
        </p:nvSpPr>
        <p:spPr>
          <a:xfrm>
            <a:off x="539552" y="1124744"/>
            <a:ext cx="7385248" cy="5349208"/>
          </a:xfrm>
        </p:spPr>
        <p:txBody>
          <a:bodyPr>
            <a:normAutofit lnSpcReduction="10000"/>
          </a:bodyPr>
          <a:lstStyle/>
          <a:p>
            <a:pPr>
              <a:buNone/>
            </a:pPr>
            <a:endParaRPr lang="it-IT" dirty="0" smtClean="0"/>
          </a:p>
          <a:p>
            <a:r>
              <a:rPr lang="it-IT" dirty="0" smtClean="0"/>
              <a:t>Sviluppo della persona umana nella sua integralità</a:t>
            </a:r>
          </a:p>
          <a:p>
            <a:r>
              <a:rPr lang="it-IT" dirty="0" smtClean="0"/>
              <a:t>Aiutare l’alunno a dare senso e significato alla sua  crescita: promuovere le competenze necessarie ad affrontare con maturità crescente le proprie esperienze di vita (competenze riferite al sapere, al saper fare e anche al sapere come fare).</a:t>
            </a:r>
          </a:p>
          <a:p>
            <a:r>
              <a:rPr lang="it-IT" dirty="0" smtClean="0"/>
              <a:t>Acquisire una progressiva consapevolezza di ciò che fa, di come lo fa, del senso e del significato di ciò che impara. </a:t>
            </a:r>
          </a:p>
          <a:p>
            <a:r>
              <a:rPr lang="it-IT" dirty="0" smtClean="0"/>
              <a:t>Personalizzare progressivamente lo sviluppo delle proprie potenzialità e la capacità di controllo. </a:t>
            </a:r>
          </a:p>
          <a:p>
            <a:pPr>
              <a:buNone/>
            </a:pPr>
            <a:endParaRPr lang="it-IT" dirty="0" smtClean="0"/>
          </a:p>
          <a:p>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332656"/>
            <a:ext cx="7467600" cy="6141296"/>
          </a:xfrm>
        </p:spPr>
        <p:txBody>
          <a:bodyPr>
            <a:normAutofit fontScale="92500"/>
          </a:bodyPr>
          <a:lstStyle/>
          <a:p>
            <a:pPr marL="0" indent="0">
              <a:buNone/>
            </a:pPr>
            <a:r>
              <a:rPr lang="it-IT" b="1" dirty="0"/>
              <a:t>RIFERIMENTI NORMATIVI:</a:t>
            </a:r>
            <a:br>
              <a:rPr lang="it-IT" b="1" dirty="0"/>
            </a:br>
            <a:r>
              <a:rPr lang="it-IT" b="1" dirty="0" smtClean="0"/>
              <a:t>Obiettivi </a:t>
            </a:r>
            <a:r>
              <a:rPr lang="it-IT" b="1" dirty="0"/>
              <a:t>di apprendimento al termine della classe quinta della scuola </a:t>
            </a:r>
            <a:r>
              <a:rPr lang="it-IT" b="1" dirty="0" smtClean="0"/>
              <a:t>primaria</a:t>
            </a:r>
            <a:endParaRPr lang="it-IT" dirty="0"/>
          </a:p>
          <a:p>
            <a:pPr marL="0" indent="0">
              <a:buNone/>
            </a:pPr>
            <a:r>
              <a:rPr lang="it-IT" i="1" dirty="0"/>
              <a:t>Numeri</a:t>
            </a:r>
            <a:endParaRPr lang="it-IT" dirty="0"/>
          </a:p>
          <a:p>
            <a:pPr lvl="0"/>
            <a:r>
              <a:rPr lang="it-IT" dirty="0"/>
              <a:t>Leggere, scrivere, confrontare numeri decimali.</a:t>
            </a:r>
          </a:p>
          <a:p>
            <a:pPr lvl="0"/>
            <a:r>
              <a:rPr lang="it-IT" dirty="0"/>
              <a:t>Eseguire le quattro operazioni con sicurezza, valutando l’opportunità di ricorrere al calcolo mentale, scritto o con la calcolatrice a seconda delle situazioni. </a:t>
            </a:r>
          </a:p>
          <a:p>
            <a:pPr lvl="0"/>
            <a:r>
              <a:rPr lang="it-IT" dirty="0"/>
              <a:t>Eseguire la divisione con resto fra numeri </a:t>
            </a:r>
            <a:r>
              <a:rPr lang="it-IT" dirty="0" smtClean="0"/>
              <a:t>naturali</a:t>
            </a:r>
            <a:endParaRPr lang="it-IT" dirty="0"/>
          </a:p>
          <a:p>
            <a:pPr lvl="0"/>
            <a:r>
              <a:rPr lang="it-IT" dirty="0"/>
              <a:t>Stimare il risultato di una operazione. </a:t>
            </a:r>
          </a:p>
          <a:p>
            <a:pPr lvl="0"/>
            <a:r>
              <a:rPr lang="it-IT" dirty="0"/>
              <a:t>Utilizzare numeri decimali, frazioni e percentuali per descrivere situazioni quotidiane. </a:t>
            </a:r>
          </a:p>
          <a:p>
            <a:pPr marL="0" indent="0">
              <a:buNone/>
            </a:pPr>
            <a:r>
              <a:rPr lang="it-IT" i="1" dirty="0"/>
              <a:t>Relazioni, dati e previsioni</a:t>
            </a:r>
            <a:endParaRPr lang="it-IT" dirty="0"/>
          </a:p>
          <a:p>
            <a:pPr lvl="0"/>
            <a:r>
              <a:rPr lang="it-IT" dirty="0" smtClean="0"/>
              <a:t>Rappresentare </a:t>
            </a:r>
            <a:r>
              <a:rPr lang="it-IT" dirty="0"/>
              <a:t>problemi con tabelle e grafici che ne esprimono la struttura.</a:t>
            </a:r>
          </a:p>
          <a:p>
            <a:endParaRPr lang="it-IT" dirty="0"/>
          </a:p>
        </p:txBody>
      </p:sp>
    </p:spTree>
    <p:extLst>
      <p:ext uri="{BB962C8B-B14F-4D97-AF65-F5344CB8AC3E}">
        <p14:creationId xmlns="" xmlns:p14="http://schemas.microsoft.com/office/powerpoint/2010/main" val="2415682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476672"/>
            <a:ext cx="7467600" cy="1066130"/>
          </a:xfrm>
        </p:spPr>
        <p:txBody>
          <a:bodyPr>
            <a:normAutofit fontScale="90000"/>
          </a:bodyPr>
          <a:lstStyle/>
          <a:p>
            <a:pPr algn="ctr"/>
            <a:r>
              <a:rPr lang="it-IT" sz="3100" dirty="0" smtClean="0"/>
              <a:t>OBIETTIVI SPECIFICI </a:t>
            </a:r>
            <a:r>
              <a:rPr lang="it-IT" sz="4000" dirty="0" smtClean="0"/>
              <a:t>dell’ </a:t>
            </a:r>
            <a:r>
              <a:rPr lang="it-IT" sz="4000" dirty="0" err="1" smtClean="0"/>
              <a:t>unita’</a:t>
            </a:r>
            <a:r>
              <a:rPr lang="it-IT" sz="4000" dirty="0" smtClean="0"/>
              <a:t> di lavoro</a:t>
            </a:r>
            <a:endParaRPr lang="it-IT" sz="4000" dirty="0"/>
          </a:p>
        </p:txBody>
      </p:sp>
      <p:sp>
        <p:nvSpPr>
          <p:cNvPr id="3" name="Segnaposto contenuto 2"/>
          <p:cNvSpPr>
            <a:spLocks noGrp="1"/>
          </p:cNvSpPr>
          <p:nvPr>
            <p:ph sz="quarter" idx="1"/>
          </p:nvPr>
        </p:nvSpPr>
        <p:spPr>
          <a:xfrm>
            <a:off x="457200" y="1484784"/>
            <a:ext cx="7467600" cy="4968552"/>
          </a:xfrm>
        </p:spPr>
        <p:txBody>
          <a:bodyPr>
            <a:normAutofit/>
          </a:bodyPr>
          <a:lstStyle/>
          <a:p>
            <a:pPr>
              <a:buNone/>
            </a:pPr>
            <a:endParaRPr lang="it-IT" dirty="0" smtClean="0"/>
          </a:p>
          <a:p>
            <a:pPr>
              <a:buNone/>
            </a:pPr>
            <a:r>
              <a:rPr lang="it-IT" b="1" dirty="0" smtClean="0"/>
              <a:t> </a:t>
            </a:r>
            <a:endParaRPr lang="it-IT" dirty="0" smtClean="0"/>
          </a:p>
          <a:p>
            <a:pPr marL="0" indent="0"/>
            <a:r>
              <a:rPr lang="it-IT" sz="2800" dirty="0"/>
              <a:t>C</a:t>
            </a:r>
            <a:r>
              <a:rPr lang="it-IT" sz="2800" dirty="0" smtClean="0"/>
              <a:t>onoscere </a:t>
            </a:r>
            <a:r>
              <a:rPr lang="it-IT" sz="2800" dirty="0"/>
              <a:t>e operare con il denaro in contesti reali e significativi;     </a:t>
            </a:r>
          </a:p>
          <a:p>
            <a:pPr marL="0" indent="0"/>
            <a:r>
              <a:rPr lang="it-IT" sz="2800" dirty="0"/>
              <a:t>C</a:t>
            </a:r>
            <a:r>
              <a:rPr lang="it-IT" sz="2800" dirty="0" smtClean="0"/>
              <a:t>omprendere </a:t>
            </a:r>
            <a:r>
              <a:rPr lang="it-IT" sz="2800" dirty="0"/>
              <a:t>e risolvere situazioni </a:t>
            </a:r>
            <a:r>
              <a:rPr lang="it-IT" sz="2800" dirty="0" smtClean="0"/>
              <a:t>problematiche legate a contesti reali.</a:t>
            </a:r>
          </a:p>
          <a:p>
            <a:pPr marL="0" indent="0"/>
            <a:r>
              <a:rPr lang="it-IT" sz="2800" dirty="0" smtClean="0"/>
              <a:t>Conoscere </a:t>
            </a:r>
            <a:r>
              <a:rPr lang="it-IT" sz="2800" dirty="0"/>
              <a:t>e operare con numeri decimali;</a:t>
            </a:r>
          </a:p>
          <a:p>
            <a:pPr marL="0" indent="0"/>
            <a:r>
              <a:rPr lang="it-IT" sz="2800" dirty="0" smtClean="0"/>
              <a:t>Operare </a:t>
            </a:r>
            <a:r>
              <a:rPr lang="it-IT" sz="2800" dirty="0"/>
              <a:t>con  </a:t>
            </a:r>
            <a:r>
              <a:rPr lang="it-IT" sz="2800" dirty="0" smtClean="0"/>
              <a:t>i </a:t>
            </a:r>
            <a:r>
              <a:rPr lang="it-IT" sz="2800" dirty="0"/>
              <a:t>concetti di costo unitario e costo totale</a:t>
            </a:r>
            <a:r>
              <a:rPr lang="it-IT" sz="2800" dirty="0" smtClean="0"/>
              <a:t>; spesa, </a:t>
            </a:r>
            <a:r>
              <a:rPr lang="it-IT" sz="2800" dirty="0" err="1" smtClean="0"/>
              <a:t>guadagno,ricavo</a:t>
            </a:r>
            <a:r>
              <a:rPr lang="it-IT" sz="2800" dirty="0" smtClean="0"/>
              <a:t>.</a:t>
            </a:r>
            <a:endParaRPr lang="it-IT" sz="2800" dirty="0"/>
          </a:p>
          <a:p>
            <a:pPr marL="0" indent="0">
              <a:buNone/>
            </a:pPr>
            <a:endParaRPr lang="it-IT" sz="2800" dirty="0" smtClean="0"/>
          </a:p>
          <a:p>
            <a:endParaRPr lang="it-IT" dirty="0"/>
          </a:p>
        </p:txBody>
      </p:sp>
    </p:spTree>
    <p:extLst>
      <p:ext uri="{BB962C8B-B14F-4D97-AF65-F5344CB8AC3E}">
        <p14:creationId xmlns="" xmlns:p14="http://schemas.microsoft.com/office/powerpoint/2010/main" val="953649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t>Prerequisiti</a:t>
            </a:r>
            <a:endParaRPr lang="it-IT" sz="4000" dirty="0"/>
          </a:p>
        </p:txBody>
      </p:sp>
      <p:sp>
        <p:nvSpPr>
          <p:cNvPr id="3" name="Segnaposto contenuto 2"/>
          <p:cNvSpPr>
            <a:spLocks noGrp="1"/>
          </p:cNvSpPr>
          <p:nvPr>
            <p:ph sz="quarter" idx="1"/>
          </p:nvPr>
        </p:nvSpPr>
        <p:spPr/>
        <p:txBody>
          <a:bodyPr>
            <a:normAutofit lnSpcReduction="10000"/>
          </a:bodyPr>
          <a:lstStyle/>
          <a:p>
            <a:r>
              <a:rPr lang="it-IT" sz="3600" dirty="0" smtClean="0"/>
              <a:t>Esperienza vissuta di situazioni reali in cui avviene la compravendita</a:t>
            </a:r>
          </a:p>
          <a:p>
            <a:r>
              <a:rPr lang="it-IT" sz="3600" dirty="0"/>
              <a:t>C</a:t>
            </a:r>
            <a:r>
              <a:rPr lang="it-IT" sz="3600" dirty="0" smtClean="0"/>
              <a:t>oncetto di baratto come scambio di oggetti diversi ma a cui si attribuisce uguale valore </a:t>
            </a:r>
          </a:p>
          <a:p>
            <a:r>
              <a:rPr lang="it-IT" sz="3600" dirty="0"/>
              <a:t>C</a:t>
            </a:r>
            <a:r>
              <a:rPr lang="it-IT" sz="3600" dirty="0" smtClean="0"/>
              <a:t>onoscenza del ruolo del denaro</a:t>
            </a:r>
          </a:p>
          <a:p>
            <a:r>
              <a:rPr lang="it-IT" sz="3600" dirty="0" smtClean="0"/>
              <a:t>Saper operare con le quattro operazioni</a:t>
            </a:r>
          </a:p>
          <a:p>
            <a:pPr>
              <a:buNone/>
            </a:pPr>
            <a:endParaRPr lang="it-IT" dirty="0" smtClean="0"/>
          </a:p>
          <a:p>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78098"/>
          </a:xfrm>
        </p:spPr>
        <p:txBody>
          <a:bodyPr>
            <a:normAutofit/>
          </a:bodyPr>
          <a:lstStyle/>
          <a:p>
            <a:r>
              <a:rPr lang="it-IT" sz="2400" dirty="0" smtClean="0"/>
              <a:t>INDICATORI DELLE COMPETENZE ATTESE</a:t>
            </a:r>
            <a:endParaRPr lang="it-IT" sz="2400" dirty="0"/>
          </a:p>
        </p:txBody>
      </p:sp>
      <p:sp>
        <p:nvSpPr>
          <p:cNvPr id="3" name="Segnaposto contenuto 2"/>
          <p:cNvSpPr>
            <a:spLocks noGrp="1"/>
          </p:cNvSpPr>
          <p:nvPr>
            <p:ph sz="quarter" idx="1"/>
          </p:nvPr>
        </p:nvSpPr>
        <p:spPr>
          <a:xfrm>
            <a:off x="467544" y="1196752"/>
            <a:ext cx="7467600" cy="4873752"/>
          </a:xfrm>
        </p:spPr>
        <p:txBody>
          <a:bodyPr>
            <a:normAutofit fontScale="70000" lnSpcReduction="20000"/>
          </a:bodyPr>
          <a:lstStyle/>
          <a:p>
            <a:pPr>
              <a:buNone/>
            </a:pPr>
            <a:r>
              <a:rPr lang="it-IT" sz="3400" dirty="0" smtClean="0"/>
              <a:t>L’alunno :</a:t>
            </a:r>
          </a:p>
          <a:p>
            <a:r>
              <a:rPr lang="it-IT" sz="4400" dirty="0" smtClean="0"/>
              <a:t>riconosce </a:t>
            </a:r>
            <a:r>
              <a:rPr lang="it-IT" sz="4400" dirty="0"/>
              <a:t>il valore delle banconote e delle monete dell’euro, e sa utilizzarle nei contesti di vita quotidiana.</a:t>
            </a:r>
          </a:p>
          <a:p>
            <a:r>
              <a:rPr lang="it-IT" sz="4400" dirty="0"/>
              <a:t>r</a:t>
            </a:r>
            <a:r>
              <a:rPr lang="it-IT" sz="4400" dirty="0" smtClean="0"/>
              <a:t>iconosce </a:t>
            </a:r>
            <a:r>
              <a:rPr lang="it-IT" sz="4400" dirty="0"/>
              <a:t>i numeri decimali e sa operarci con le quattro operazioni;</a:t>
            </a:r>
          </a:p>
          <a:p>
            <a:r>
              <a:rPr lang="it-IT" sz="4400" dirty="0"/>
              <a:t>c</a:t>
            </a:r>
            <a:r>
              <a:rPr lang="it-IT" sz="4400" dirty="0" smtClean="0"/>
              <a:t>onosce </a:t>
            </a:r>
            <a:r>
              <a:rPr lang="it-IT" sz="4400" dirty="0"/>
              <a:t>e calcola </a:t>
            </a:r>
            <a:r>
              <a:rPr lang="it-IT" sz="4400" dirty="0" smtClean="0"/>
              <a:t>la </a:t>
            </a:r>
            <a:r>
              <a:rPr lang="it-IT" sz="4400" dirty="0"/>
              <a:t>differenza tra il costo del singolo prodotto e il costo totale dato dalla somma del costo dei singoli prodotti;</a:t>
            </a:r>
          </a:p>
          <a:p>
            <a:r>
              <a:rPr lang="it-IT" sz="4400" dirty="0"/>
              <a:t>r</a:t>
            </a:r>
            <a:r>
              <a:rPr lang="it-IT" sz="4400" dirty="0" smtClean="0"/>
              <a:t>isolve  </a:t>
            </a:r>
            <a:r>
              <a:rPr lang="it-IT" sz="4400" dirty="0"/>
              <a:t>semplici problemi di compravendita  ;</a:t>
            </a:r>
          </a:p>
          <a:p>
            <a:endParaRPr lang="it-IT" sz="4400" dirty="0" smtClean="0"/>
          </a:p>
          <a:p>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STRUMENTI DIDATTICI</a:t>
            </a:r>
            <a:endParaRPr lang="it-IT" dirty="0"/>
          </a:p>
        </p:txBody>
      </p:sp>
      <p:sp>
        <p:nvSpPr>
          <p:cNvPr id="3" name="Segnaposto contenuto 2"/>
          <p:cNvSpPr>
            <a:spLocks noGrp="1"/>
          </p:cNvSpPr>
          <p:nvPr>
            <p:ph sz="quarter" idx="1"/>
          </p:nvPr>
        </p:nvSpPr>
        <p:spPr/>
        <p:txBody>
          <a:bodyPr>
            <a:normAutofit/>
          </a:bodyPr>
          <a:lstStyle/>
          <a:p>
            <a:r>
              <a:rPr lang="it-IT" sz="3200" dirty="0" smtClean="0"/>
              <a:t>Monete e banconote</a:t>
            </a:r>
          </a:p>
          <a:p>
            <a:r>
              <a:rPr lang="it-IT" sz="3200" dirty="0" smtClean="0"/>
              <a:t>Oggetti reperiti dai bambini a casa</a:t>
            </a:r>
          </a:p>
          <a:p>
            <a:r>
              <a:rPr lang="it-IT" sz="3200" dirty="0" smtClean="0"/>
              <a:t>Materiale utile per la compravendita </a:t>
            </a:r>
          </a:p>
          <a:p>
            <a:r>
              <a:rPr lang="it-IT" sz="3200" dirty="0" smtClean="0"/>
              <a:t>Lavagna e gesso</a:t>
            </a:r>
          </a:p>
          <a:p>
            <a:r>
              <a:rPr lang="it-IT" sz="3200" dirty="0" smtClean="0"/>
              <a:t>Quaderni</a:t>
            </a:r>
          </a:p>
          <a:p>
            <a:endParaRPr lang="it-IT"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64704"/>
            <a:ext cx="7467600" cy="778098"/>
          </a:xfrm>
        </p:spPr>
        <p:txBody>
          <a:bodyPr>
            <a:normAutofit fontScale="90000"/>
          </a:bodyPr>
          <a:lstStyle/>
          <a:p>
            <a:pPr algn="ctr"/>
            <a:r>
              <a:rPr lang="it-IT" b="1" dirty="0" smtClean="0"/>
              <a:t>Concetto </a:t>
            </a:r>
            <a:r>
              <a:rPr lang="it-IT" b="1" dirty="0"/>
              <a:t>di competenza.</a:t>
            </a:r>
            <a:r>
              <a:rPr lang="it-IT" dirty="0"/>
              <a:t/>
            </a:r>
            <a:br>
              <a:rPr lang="it-IT" dirty="0"/>
            </a:br>
            <a:endParaRPr lang="it-IT" dirty="0"/>
          </a:p>
        </p:txBody>
      </p:sp>
      <p:sp>
        <p:nvSpPr>
          <p:cNvPr id="3" name="Segnaposto contenuto 2"/>
          <p:cNvSpPr>
            <a:spLocks noGrp="1"/>
          </p:cNvSpPr>
          <p:nvPr>
            <p:ph sz="quarter" idx="1"/>
          </p:nvPr>
        </p:nvSpPr>
        <p:spPr/>
        <p:txBody>
          <a:bodyPr/>
          <a:lstStyle/>
          <a:p>
            <a:r>
              <a:rPr lang="it-IT" dirty="0"/>
              <a:t>Il concetto di “ competenza “ sta diventando la pietra angolare intorno a cui dare significato ai processi di cambiamento in atto nei sistemi scolastici dei paesi evoluti, tra cui anche l’Italia,  seppur in ritardo nel tempo e qualche resistenza in più.</a:t>
            </a:r>
          </a:p>
          <a:p>
            <a:r>
              <a:rPr lang="it-IT" dirty="0"/>
              <a:t> Basta dare uno sguardo ai recenti atti normativi, sia nazionali che internazionali, per rendersi conto quanto la sfida delle competenze si riproponga prepotentemente nel ripensare ruolo ed identità della scuola</a:t>
            </a:r>
          </a:p>
        </p:txBody>
      </p:sp>
    </p:spTree>
    <p:extLst>
      <p:ext uri="{BB962C8B-B14F-4D97-AF65-F5344CB8AC3E}">
        <p14:creationId xmlns="" xmlns:p14="http://schemas.microsoft.com/office/powerpoint/2010/main" val="2060422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0688"/>
            <a:ext cx="7467600" cy="720080"/>
          </a:xfrm>
        </p:spPr>
        <p:txBody>
          <a:bodyPr>
            <a:normAutofit fontScale="90000"/>
          </a:bodyPr>
          <a:lstStyle/>
          <a:p>
            <a:pPr algn="ctr"/>
            <a:r>
              <a:rPr lang="it-IT" dirty="0" smtClean="0"/>
              <a:t> </a:t>
            </a:r>
            <a:br>
              <a:rPr lang="it-IT" dirty="0" smtClean="0"/>
            </a:br>
            <a:r>
              <a:rPr lang="it-IT" sz="2400" u="sng" dirty="0" smtClean="0"/>
              <a:t>Ecco la cassa</a:t>
            </a:r>
            <a:r>
              <a:rPr lang="it-IT" dirty="0" smtClean="0"/>
              <a:t/>
            </a:r>
            <a:br>
              <a:rPr lang="it-IT" dirty="0" smtClean="0"/>
            </a:br>
            <a:r>
              <a:rPr lang="it-IT" dirty="0" smtClean="0"/>
              <a:t>         </a:t>
            </a:r>
            <a:endParaRPr lang="it-IT" dirty="0"/>
          </a:p>
        </p:txBody>
      </p:sp>
      <p:pic>
        <p:nvPicPr>
          <p:cNvPr id="4" name="Segnaposto contenuto 3" descr="cassa.JPG"/>
          <p:cNvPicPr>
            <a:picLocks noGrp="1" noChangeAspect="1"/>
          </p:cNvPicPr>
          <p:nvPr>
            <p:ph sz="quarter" idx="1"/>
          </p:nvPr>
        </p:nvPicPr>
        <p:blipFill>
          <a:blip r:embed="rId2" cstate="print"/>
          <a:stretch>
            <a:fillRect/>
          </a:stretch>
        </p:blipFill>
        <p:spPr>
          <a:xfrm>
            <a:off x="683568" y="1124744"/>
            <a:ext cx="7272808" cy="4773017"/>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635670"/>
          </a:xfrm>
        </p:spPr>
        <p:txBody>
          <a:bodyPr/>
          <a:lstStyle/>
          <a:p>
            <a:pPr algn="ctr"/>
            <a:r>
              <a:rPr lang="it-IT" dirty="0" smtClean="0"/>
              <a:t>Il   supermercato</a:t>
            </a:r>
            <a:endParaRPr lang="it-IT" dirty="0"/>
          </a:p>
        </p:txBody>
      </p:sp>
      <p:pic>
        <p:nvPicPr>
          <p:cNvPr id="7" name="Segnaposto contenuto 6" descr="prodotti 2.JPG"/>
          <p:cNvPicPr>
            <a:picLocks noGrp="1" noChangeAspect="1"/>
          </p:cNvPicPr>
          <p:nvPr>
            <p:ph sz="quarter" idx="2"/>
          </p:nvPr>
        </p:nvPicPr>
        <p:blipFill>
          <a:blip r:embed="rId2" cstate="print"/>
          <a:stretch>
            <a:fillRect/>
          </a:stretch>
        </p:blipFill>
        <p:spPr>
          <a:xfrm>
            <a:off x="457200" y="2420888"/>
            <a:ext cx="3657600" cy="3528392"/>
          </a:xfrm>
        </p:spPr>
      </p:pic>
      <p:pic>
        <p:nvPicPr>
          <p:cNvPr id="8" name="Segnaposto contenuto 7" descr="prodotti.JPG"/>
          <p:cNvPicPr>
            <a:picLocks noGrp="1" noChangeAspect="1"/>
          </p:cNvPicPr>
          <p:nvPr>
            <p:ph sz="quarter" idx="4"/>
          </p:nvPr>
        </p:nvPicPr>
        <p:blipFill>
          <a:blip r:embed="rId3" cstate="print"/>
          <a:stretch>
            <a:fillRect/>
          </a:stretch>
        </p:blipFill>
        <p:spPr>
          <a:xfrm>
            <a:off x="4371975" y="2420888"/>
            <a:ext cx="3657600" cy="3528392"/>
          </a:xfrm>
        </p:spPr>
      </p:pic>
      <p:sp>
        <p:nvSpPr>
          <p:cNvPr id="5" name="Segnaposto testo 4"/>
          <p:cNvSpPr>
            <a:spLocks noGrp="1"/>
          </p:cNvSpPr>
          <p:nvPr>
            <p:ph type="body" sz="quarter" idx="1"/>
          </p:nvPr>
        </p:nvSpPr>
        <p:spPr>
          <a:xfrm>
            <a:off x="457200" y="1124744"/>
            <a:ext cx="3657600" cy="720080"/>
          </a:xfrm>
        </p:spPr>
        <p:txBody>
          <a:bodyPr/>
          <a:lstStyle/>
          <a:p>
            <a:r>
              <a:rPr lang="it-IT" dirty="0"/>
              <a:t>Oggetti reperiti dai bambini a casa</a:t>
            </a:r>
          </a:p>
        </p:txBody>
      </p:sp>
      <p:sp>
        <p:nvSpPr>
          <p:cNvPr id="6" name="Segnaposto testo 5"/>
          <p:cNvSpPr>
            <a:spLocks noGrp="1"/>
          </p:cNvSpPr>
          <p:nvPr>
            <p:ph type="body" sz="quarter" idx="3"/>
          </p:nvPr>
        </p:nvSpPr>
        <p:spPr>
          <a:xfrm>
            <a:off x="4343400" y="1124744"/>
            <a:ext cx="3657600" cy="720080"/>
          </a:xfrm>
        </p:spPr>
        <p:txBody>
          <a:bodyPr/>
          <a:lstStyle/>
          <a:p>
            <a:r>
              <a:rPr lang="it-IT" dirty="0" smtClean="0"/>
              <a:t> … prezzi scelti a maggioranza …</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3390" y="210828"/>
            <a:ext cx="7467600" cy="769900"/>
          </a:xfrm>
        </p:spPr>
        <p:txBody>
          <a:bodyPr/>
          <a:lstStyle/>
          <a:p>
            <a:pPr algn="ctr"/>
            <a:r>
              <a:rPr lang="it-IT" dirty="0" smtClean="0"/>
              <a:t>Scelta dei prezzi a maggioranza!</a:t>
            </a:r>
            <a:endParaRPr lang="it-IT" dirty="0"/>
          </a:p>
        </p:txBody>
      </p:sp>
      <p:pic>
        <p:nvPicPr>
          <p:cNvPr id="5" name="Segnaposto contenuto 4" descr="prezzi.JPG"/>
          <p:cNvPicPr>
            <a:picLocks noGrp="1" noChangeAspect="1"/>
          </p:cNvPicPr>
          <p:nvPr>
            <p:ph sz="quarter" idx="1"/>
          </p:nvPr>
        </p:nvPicPr>
        <p:blipFill>
          <a:blip r:embed="rId2" cstate="print"/>
          <a:stretch>
            <a:fillRect/>
          </a:stretch>
        </p:blipFill>
        <p:spPr>
          <a:xfrm>
            <a:off x="571500" y="1600200"/>
            <a:ext cx="3429000" cy="4572000"/>
          </a:xfrm>
        </p:spPr>
      </p:pic>
      <p:pic>
        <p:nvPicPr>
          <p:cNvPr id="6" name="Segnaposto contenuto 5" descr="prezzi 4.JPG"/>
          <p:cNvPicPr>
            <a:picLocks noGrp="1" noChangeAspect="1"/>
          </p:cNvPicPr>
          <p:nvPr>
            <p:ph sz="quarter" idx="2"/>
          </p:nvPr>
        </p:nvPicPr>
        <p:blipFill>
          <a:blip r:embed="rId3" cstate="print"/>
          <a:stretch>
            <a:fillRect/>
          </a:stretch>
        </p:blipFill>
        <p:spPr>
          <a:xfrm>
            <a:off x="4384675" y="1600200"/>
            <a:ext cx="3429000" cy="4572000"/>
          </a:xfrm>
        </p:spPr>
      </p:pic>
      <p:sp>
        <p:nvSpPr>
          <p:cNvPr id="4" name="Ovale 3"/>
          <p:cNvSpPr/>
          <p:nvPr/>
        </p:nvSpPr>
        <p:spPr>
          <a:xfrm>
            <a:off x="899592" y="2737520"/>
            <a:ext cx="914400" cy="9144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p:cNvSpPr/>
          <p:nvPr/>
        </p:nvSpPr>
        <p:spPr>
          <a:xfrm>
            <a:off x="1543720" y="2280915"/>
            <a:ext cx="914400" cy="9144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p:cNvSpPr/>
          <p:nvPr/>
        </p:nvSpPr>
        <p:spPr>
          <a:xfrm>
            <a:off x="2642692" y="2280320"/>
            <a:ext cx="914400" cy="9144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3059832" y="2954760"/>
            <a:ext cx="914400" cy="9144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4283968" y="2893765"/>
            <a:ext cx="914400" cy="9144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4932040" y="2280320"/>
            <a:ext cx="914400" cy="9144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6660232" y="2436565"/>
            <a:ext cx="914400" cy="9144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7020272" y="3166517"/>
            <a:ext cx="914400" cy="9144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p:cNvSpPr/>
          <p:nvPr/>
        </p:nvSpPr>
        <p:spPr>
          <a:xfrm>
            <a:off x="6876256" y="4077072"/>
            <a:ext cx="914400" cy="9144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74638"/>
            <a:ext cx="7385248" cy="778098"/>
          </a:xfrm>
        </p:spPr>
        <p:txBody>
          <a:bodyPr>
            <a:normAutofit fontScale="90000"/>
          </a:bodyPr>
          <a:lstStyle/>
          <a:p>
            <a:pPr algn="ctr"/>
            <a:r>
              <a:rPr lang="it-IT" dirty="0" smtClean="0"/>
              <a:t>La Compravendita</a:t>
            </a:r>
            <a:br>
              <a:rPr lang="it-IT" dirty="0" smtClean="0"/>
            </a:br>
            <a:r>
              <a:rPr lang="it-IT" i="1" u="sng" dirty="0" smtClean="0"/>
              <a:t>In aula</a:t>
            </a:r>
            <a:endParaRPr lang="it-IT" i="1" u="sng" dirty="0"/>
          </a:p>
        </p:txBody>
      </p:sp>
      <p:sp>
        <p:nvSpPr>
          <p:cNvPr id="3" name="Segnaposto contenuto 2"/>
          <p:cNvSpPr>
            <a:spLocks noGrp="1"/>
          </p:cNvSpPr>
          <p:nvPr>
            <p:ph sz="quarter" idx="1"/>
          </p:nvPr>
        </p:nvSpPr>
        <p:spPr>
          <a:xfrm>
            <a:off x="457200" y="1196752"/>
            <a:ext cx="7467600" cy="5277200"/>
          </a:xfrm>
        </p:spPr>
        <p:txBody>
          <a:bodyPr>
            <a:noAutofit/>
          </a:bodyPr>
          <a:lstStyle/>
          <a:p>
            <a:r>
              <a:rPr lang="it-IT" dirty="0" smtClean="0"/>
              <a:t>Per organizzare un’attività di compravendita, utilizziamo banconote e monete euro </a:t>
            </a:r>
            <a:r>
              <a:rPr lang="it-IT" dirty="0" err="1" smtClean="0"/>
              <a:t>fac-simili</a:t>
            </a:r>
            <a:r>
              <a:rPr lang="it-IT" dirty="0" smtClean="0"/>
              <a:t> appartenenti ai diversi set presenti in commercio.</a:t>
            </a:r>
          </a:p>
          <a:p>
            <a:r>
              <a:rPr lang="it-IT" dirty="0" smtClean="0"/>
              <a:t>Allestiamo in classe l’angolo della compravendita, con l’utilizzo dei banchi presenti in aula.</a:t>
            </a:r>
          </a:p>
          <a:p>
            <a:r>
              <a:rPr lang="it-IT" dirty="0"/>
              <a:t>Scegliamo insieme i prodotti da vendere ( portati da casa) e sempre con l’accordo dell’intera classe si scelgono i prezzi adatti per i nostri prodotti.</a:t>
            </a:r>
          </a:p>
          <a:p>
            <a:r>
              <a:rPr lang="it-IT" dirty="0"/>
              <a:t>Vince la maggioranza per alzata di mano e così il prezzo è aggiudicato!</a:t>
            </a:r>
          </a:p>
          <a:p>
            <a:endParaRPr lang="it-IT" sz="2800" dirty="0" smtClean="0"/>
          </a:p>
          <a:p>
            <a:pPr>
              <a:buNone/>
            </a:pPr>
            <a:r>
              <a:rPr lang="it-IT" sz="2800" dirty="0" smtClean="0"/>
              <a:t>.</a:t>
            </a:r>
            <a:endParaRPr lang="it-IT"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67544" y="692696"/>
            <a:ext cx="7467600" cy="5349208"/>
          </a:xfrm>
        </p:spPr>
        <p:txBody>
          <a:bodyPr>
            <a:normAutofit/>
          </a:bodyPr>
          <a:lstStyle/>
          <a:p>
            <a:pPr>
              <a:buNone/>
            </a:pPr>
            <a:r>
              <a:rPr lang="it-IT" i="1" dirty="0" smtClean="0"/>
              <a:t>Sui banchi , disposti in modo tale da rappresentare un mini supermercato con il nostro aiuto,  si posizionano i nostri prodotti con i relativi prezzi…</a:t>
            </a:r>
          </a:p>
          <a:p>
            <a:pPr>
              <a:buNone/>
            </a:pPr>
            <a:r>
              <a:rPr lang="it-IT" dirty="0" smtClean="0"/>
              <a:t>Si </a:t>
            </a:r>
            <a:r>
              <a:rPr lang="it-IT" dirty="0"/>
              <a:t>propone un’ attività di </a:t>
            </a:r>
            <a:r>
              <a:rPr lang="it-IT" i="1" dirty="0" err="1"/>
              <a:t>role</a:t>
            </a:r>
            <a:r>
              <a:rPr lang="it-IT" i="1" dirty="0"/>
              <a:t> </a:t>
            </a:r>
            <a:r>
              <a:rPr lang="it-IT" i="1" dirty="0" err="1" smtClean="0"/>
              <a:t>playing</a:t>
            </a:r>
            <a:r>
              <a:rPr lang="it-IT" i="1" dirty="0" smtClean="0"/>
              <a:t>:</a:t>
            </a:r>
          </a:p>
          <a:p>
            <a:pPr>
              <a:buNone/>
            </a:pPr>
            <a:r>
              <a:rPr lang="it-IT" dirty="0"/>
              <a:t>s</a:t>
            </a:r>
            <a:r>
              <a:rPr lang="it-IT" dirty="0" smtClean="0"/>
              <a:t>i scelgono il venditore, l’aiutante venditore e il compratore( ognuno drammatizzerà un ruolo.)</a:t>
            </a:r>
          </a:p>
          <a:p>
            <a:pPr>
              <a:buNone/>
            </a:pPr>
            <a:r>
              <a:rPr lang="it-IT" dirty="0"/>
              <a:t>A turno i bambini si </a:t>
            </a:r>
            <a:r>
              <a:rPr lang="it-IT" dirty="0" smtClean="0"/>
              <a:t>scambieranno </a:t>
            </a:r>
            <a:r>
              <a:rPr lang="it-IT" dirty="0"/>
              <a:t>i diversi ruoli: il </a:t>
            </a:r>
            <a:r>
              <a:rPr lang="it-IT" dirty="0" smtClean="0"/>
              <a:t>venditore diventerà </a:t>
            </a:r>
            <a:r>
              <a:rPr lang="it-IT" dirty="0"/>
              <a:t>il compratore … e così giocano acquisendo anche i diversi </a:t>
            </a:r>
            <a:r>
              <a:rPr lang="it-IT" dirty="0" smtClean="0"/>
              <a:t>concetti</a:t>
            </a:r>
          </a:p>
          <a:p>
            <a:pPr>
              <a:buNone/>
            </a:pPr>
            <a:r>
              <a:rPr lang="it-IT" dirty="0" smtClean="0"/>
              <a:t>Si modellano alcune </a:t>
            </a:r>
            <a:r>
              <a:rPr lang="it-IT" dirty="0"/>
              <a:t>brevi </a:t>
            </a:r>
            <a:r>
              <a:rPr lang="it-IT" dirty="0" smtClean="0"/>
              <a:t>frasi, tratte dall’esperienza personale, </a:t>
            </a:r>
            <a:r>
              <a:rPr lang="it-IT" dirty="0"/>
              <a:t>che gli alunni potrebbero utilizzare nel momento in cui entrano </a:t>
            </a:r>
            <a:r>
              <a:rPr lang="it-IT" dirty="0" smtClean="0"/>
              <a:t>nel supermercato.</a:t>
            </a:r>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p:txBody>
          <a:bodyPr>
            <a:normAutofit/>
          </a:bodyPr>
          <a:lstStyle/>
          <a:p>
            <a:r>
              <a:rPr lang="it-IT" dirty="0" smtClean="0"/>
              <a:t>Coloro </a:t>
            </a:r>
            <a:r>
              <a:rPr lang="it-IT" dirty="0"/>
              <a:t>che vestiranno i panni del venditore  prepareranno dei cartellini con i prezzi </a:t>
            </a:r>
            <a:r>
              <a:rPr lang="it-IT" dirty="0" smtClean="0"/>
              <a:t>dei prodotti </a:t>
            </a:r>
            <a:r>
              <a:rPr lang="it-IT" dirty="0"/>
              <a:t>che dovranno poi  vendere con il loro prezzo in euro, mentre coloro che vestiranno i panni del cliente dovranno  acquistare dei prodotti avendo una certa cifra a disposizione</a:t>
            </a:r>
            <a:r>
              <a:rPr lang="it-IT" dirty="0" smtClean="0"/>
              <a:t>.</a:t>
            </a:r>
          </a:p>
          <a:p>
            <a:r>
              <a:rPr lang="it-IT" dirty="0" smtClean="0"/>
              <a:t> </a:t>
            </a:r>
            <a:r>
              <a:rPr lang="it-IT" dirty="0"/>
              <a:t>Si utilizza questa metodologia didattica </a:t>
            </a:r>
            <a:r>
              <a:rPr lang="it-IT" dirty="0" err="1"/>
              <a:t>perchè</a:t>
            </a:r>
            <a:r>
              <a:rPr lang="it-IT" dirty="0"/>
              <a:t> stimola l’apprendimento sia attraverso l’impegno nello svolgere un certo ruolo, sia nell’osservazione del comportamento degli altri partecipanti, sia infine attraverso il feedback. </a:t>
            </a:r>
          </a:p>
          <a:p>
            <a:endParaRPr lang="it-IT" dirty="0"/>
          </a:p>
        </p:txBody>
      </p:sp>
    </p:spTree>
    <p:extLst>
      <p:ext uri="{BB962C8B-B14F-4D97-AF65-F5344CB8AC3E}">
        <p14:creationId xmlns="" xmlns:p14="http://schemas.microsoft.com/office/powerpoint/2010/main" val="92736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707678"/>
          </a:xfrm>
        </p:spPr>
        <p:txBody>
          <a:bodyPr/>
          <a:lstStyle/>
          <a:p>
            <a:r>
              <a:rPr lang="it-IT" dirty="0" smtClean="0"/>
              <a:t>  entrano in gioco i ruoli!!!</a:t>
            </a:r>
            <a:endParaRPr lang="it-IT" dirty="0"/>
          </a:p>
        </p:txBody>
      </p:sp>
      <p:pic>
        <p:nvPicPr>
          <p:cNvPr id="7" name="Segnaposto contenuto 6" descr="venditori.JPG"/>
          <p:cNvPicPr>
            <a:picLocks noGrp="1" noChangeAspect="1"/>
          </p:cNvPicPr>
          <p:nvPr>
            <p:ph sz="quarter" idx="2"/>
          </p:nvPr>
        </p:nvPicPr>
        <p:blipFill>
          <a:blip r:embed="rId2" cstate="print"/>
          <a:stretch>
            <a:fillRect/>
          </a:stretch>
        </p:blipFill>
        <p:spPr>
          <a:xfrm>
            <a:off x="457200" y="2933700"/>
            <a:ext cx="3657600" cy="2743200"/>
          </a:xfrm>
        </p:spPr>
      </p:pic>
      <p:pic>
        <p:nvPicPr>
          <p:cNvPr id="8" name="Segnaposto contenuto 7" descr="compratore.JPG"/>
          <p:cNvPicPr>
            <a:picLocks noGrp="1" noChangeAspect="1"/>
          </p:cNvPicPr>
          <p:nvPr>
            <p:ph sz="quarter" idx="4"/>
          </p:nvPr>
        </p:nvPicPr>
        <p:blipFill>
          <a:blip r:embed="rId3" cstate="print"/>
          <a:stretch>
            <a:fillRect/>
          </a:stretch>
        </p:blipFill>
        <p:spPr>
          <a:xfrm rot="5400000">
            <a:off x="4371975" y="2933700"/>
            <a:ext cx="3657600" cy="2743200"/>
          </a:xfrm>
        </p:spPr>
      </p:pic>
      <p:sp>
        <p:nvSpPr>
          <p:cNvPr id="5" name="Segnaposto testo 4"/>
          <p:cNvSpPr>
            <a:spLocks noGrp="1"/>
          </p:cNvSpPr>
          <p:nvPr>
            <p:ph type="body" sz="quarter" idx="1"/>
          </p:nvPr>
        </p:nvSpPr>
        <p:spPr/>
        <p:txBody>
          <a:bodyPr/>
          <a:lstStyle/>
          <a:p>
            <a:r>
              <a:rPr lang="it-IT" dirty="0" smtClean="0"/>
              <a:t> i venditori</a:t>
            </a:r>
            <a:endParaRPr lang="it-IT" dirty="0"/>
          </a:p>
        </p:txBody>
      </p:sp>
      <p:sp>
        <p:nvSpPr>
          <p:cNvPr id="6" name="Segnaposto testo 5"/>
          <p:cNvSpPr>
            <a:spLocks noGrp="1"/>
          </p:cNvSpPr>
          <p:nvPr>
            <p:ph type="body" sz="quarter" idx="3"/>
          </p:nvPr>
        </p:nvSpPr>
        <p:spPr/>
        <p:txBody>
          <a:bodyPr/>
          <a:lstStyle/>
          <a:p>
            <a:r>
              <a:rPr lang="it-IT" dirty="0" smtClean="0"/>
              <a:t> il compratore</a:t>
            </a:r>
            <a:endParaRPr lang="it-IT" dirty="0"/>
          </a:p>
        </p:txBody>
      </p:sp>
      <p:sp>
        <p:nvSpPr>
          <p:cNvPr id="9" name="Ovale 8"/>
          <p:cNvSpPr/>
          <p:nvPr/>
        </p:nvSpPr>
        <p:spPr>
          <a:xfrm>
            <a:off x="1498923" y="3134035"/>
            <a:ext cx="652016" cy="4572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2843808" y="3027598"/>
            <a:ext cx="762000" cy="563637"/>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5005090" y="3591235"/>
            <a:ext cx="647030" cy="6096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5652120" y="3556248"/>
            <a:ext cx="762000" cy="6096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6876256" y="3861048"/>
            <a:ext cx="720080" cy="679574"/>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994122"/>
          </a:xfrm>
        </p:spPr>
        <p:txBody>
          <a:bodyPr/>
          <a:lstStyle/>
          <a:p>
            <a:pPr algn="ctr"/>
            <a:r>
              <a:rPr lang="it-IT" dirty="0" err="1" smtClean="0"/>
              <a:t>…e</a:t>
            </a:r>
            <a:r>
              <a:rPr lang="it-IT" dirty="0" smtClean="0"/>
              <a:t> </a:t>
            </a:r>
            <a:r>
              <a:rPr lang="it-IT" dirty="0" err="1" smtClean="0"/>
              <a:t>ancora…</a:t>
            </a:r>
            <a:endParaRPr lang="it-IT" dirty="0"/>
          </a:p>
        </p:txBody>
      </p:sp>
      <p:pic>
        <p:nvPicPr>
          <p:cNvPr id="5" name="Segnaposto contenuto 4" descr="venditor.JPG"/>
          <p:cNvPicPr>
            <a:picLocks noGrp="1" noChangeAspect="1"/>
          </p:cNvPicPr>
          <p:nvPr>
            <p:ph sz="quarter" idx="1"/>
          </p:nvPr>
        </p:nvPicPr>
        <p:blipFill>
          <a:blip r:embed="rId2" cstate="print"/>
          <a:stretch>
            <a:fillRect/>
          </a:stretch>
        </p:blipFill>
        <p:spPr>
          <a:xfrm>
            <a:off x="467544" y="1556792"/>
            <a:ext cx="3657600" cy="4392488"/>
          </a:xfrm>
        </p:spPr>
      </p:pic>
      <p:pic>
        <p:nvPicPr>
          <p:cNvPr id="6" name="Segnaposto contenuto 5" descr="SDC11619.JPG"/>
          <p:cNvPicPr>
            <a:picLocks noGrp="1" noChangeAspect="1"/>
          </p:cNvPicPr>
          <p:nvPr>
            <p:ph sz="quarter" idx="2"/>
          </p:nvPr>
        </p:nvPicPr>
        <p:blipFill>
          <a:blip r:embed="rId3" cstate="print"/>
          <a:stretch>
            <a:fillRect/>
          </a:stretch>
        </p:blipFill>
        <p:spPr>
          <a:xfrm>
            <a:off x="4547344" y="1435187"/>
            <a:ext cx="3657600" cy="4464496"/>
          </a:xfrm>
        </p:spPr>
      </p:pic>
      <p:sp>
        <p:nvSpPr>
          <p:cNvPr id="7" name="Ovale 6"/>
          <p:cNvSpPr/>
          <p:nvPr/>
        </p:nvSpPr>
        <p:spPr>
          <a:xfrm>
            <a:off x="828750" y="2371384"/>
            <a:ext cx="652016" cy="4572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1578174" y="2442821"/>
            <a:ext cx="652016" cy="4572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3347864" y="2409174"/>
            <a:ext cx="652016" cy="593619"/>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5724128" y="2096852"/>
            <a:ext cx="652016" cy="624644"/>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6660232" y="2264296"/>
            <a:ext cx="652016" cy="4572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7164288" y="1700808"/>
            <a:ext cx="1085305" cy="792088"/>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562074"/>
          </a:xfrm>
        </p:spPr>
        <p:txBody>
          <a:bodyPr/>
          <a:lstStyle/>
          <a:p>
            <a:pPr algn="ctr"/>
            <a:r>
              <a:rPr lang="it-IT" dirty="0" smtClean="0"/>
              <a:t>METODOLOGIA</a:t>
            </a:r>
            <a:endParaRPr lang="it-IT" dirty="0"/>
          </a:p>
        </p:txBody>
      </p:sp>
      <p:sp>
        <p:nvSpPr>
          <p:cNvPr id="3" name="Segnaposto contenuto 2"/>
          <p:cNvSpPr>
            <a:spLocks noGrp="1"/>
          </p:cNvSpPr>
          <p:nvPr>
            <p:ph sz="quarter" idx="1"/>
          </p:nvPr>
        </p:nvSpPr>
        <p:spPr>
          <a:xfrm>
            <a:off x="395536" y="836712"/>
            <a:ext cx="7920880" cy="5256584"/>
          </a:xfrm>
        </p:spPr>
        <p:txBody>
          <a:bodyPr>
            <a:noAutofit/>
          </a:bodyPr>
          <a:lstStyle/>
          <a:p>
            <a:pPr>
              <a:buNone/>
            </a:pPr>
            <a:endParaRPr lang="it-IT" sz="1800" dirty="0" smtClean="0"/>
          </a:p>
          <a:p>
            <a:r>
              <a:rPr lang="it-IT" dirty="0" smtClean="0"/>
              <a:t>Il metodo adottato è interattivo: fa leva sulle capacità intuitive dei bambini riducendo al minimo indispensabile le spiegazioni frontali/verbali.</a:t>
            </a:r>
          </a:p>
          <a:p>
            <a:r>
              <a:rPr lang="it-IT" dirty="0" smtClean="0"/>
              <a:t>Nei primi esercizi presentati l’alunno vede le monete, le tocca, nota le differenze di forme e di colore, le rappresenta graficamente. </a:t>
            </a:r>
          </a:p>
          <a:p>
            <a:r>
              <a:rPr lang="it-IT" dirty="0" smtClean="0"/>
              <a:t>Gli esercizi  presentati attivano strategie di calcolo mentale nella ricerca del totale o del resto</a:t>
            </a:r>
            <a:r>
              <a:rPr lang="it-IT" dirty="0"/>
              <a:t> </a:t>
            </a:r>
            <a:r>
              <a:rPr lang="it-IT" dirty="0" smtClean="0"/>
              <a:t>con l’utilizzo di strategie operative concrete e stimolanti riferite ai numeri decimali rappresentati dall’euro.</a:t>
            </a:r>
          </a:p>
          <a:p>
            <a:r>
              <a:rPr lang="it-IT" dirty="0"/>
              <a:t>Inizialmente il calcolo è solo mentale, ciò che conta è la risposta. Gradualmente si passa a richiedere il percorso aritmetico dei dati utili e della scelta dell’operazione più appropriata.</a:t>
            </a:r>
          </a:p>
          <a:p>
            <a:r>
              <a:rPr lang="it-IT" dirty="0" smtClean="0"/>
              <a:t> </a:t>
            </a:r>
          </a:p>
          <a:p>
            <a:pPr marL="0" indent="0">
              <a:buNone/>
            </a:pPr>
            <a:endParaRPr lang="it-IT" dirty="0" smtClean="0"/>
          </a:p>
          <a:p>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1052736"/>
            <a:ext cx="7467600" cy="5421216"/>
          </a:xfrm>
        </p:spPr>
        <p:txBody>
          <a:bodyPr/>
          <a:lstStyle/>
          <a:p>
            <a:r>
              <a:rPr lang="it-IT" sz="2800" dirty="0" smtClean="0"/>
              <a:t>Secondo momento è la comprensione del testo scritto supportato dall’immagine fino ad arrivare al punto d’arrivo: la comprensione del testo.</a:t>
            </a:r>
          </a:p>
          <a:p>
            <a:r>
              <a:rPr lang="it-IT" sz="2800" dirty="0" smtClean="0"/>
              <a:t>Le sequenze di presentazione del lavoro sono tali da permettere il mantenimento dei tempi di attenzione.</a:t>
            </a:r>
          </a:p>
          <a:p>
            <a:pPr>
              <a:buNone/>
            </a:pPr>
            <a:r>
              <a:rPr lang="it-IT" sz="2800" dirty="0"/>
              <a:t>A turno i bambini prenderanno parte a questa azione didattica.</a:t>
            </a:r>
          </a:p>
          <a:p>
            <a:pPr>
              <a:buNone/>
            </a:pPr>
            <a:r>
              <a:rPr lang="it-IT" sz="2800" dirty="0"/>
              <a:t>Parteciperà l’intera classe senza esclusione di nessuno.</a:t>
            </a:r>
          </a:p>
          <a:p>
            <a:endParaRPr lang="it-IT" sz="2800" dirty="0" smtClean="0"/>
          </a:p>
          <a:p>
            <a:endParaRPr lang="it-IT" sz="2800" dirty="0" smtClean="0"/>
          </a:p>
          <a:p>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404664"/>
            <a:ext cx="7467600" cy="796950"/>
          </a:xfrm>
        </p:spPr>
        <p:txBody>
          <a:bodyPr/>
          <a:lstStyle/>
          <a:p>
            <a:r>
              <a:rPr lang="it-IT" dirty="0" smtClean="0"/>
              <a:t>QUALI OBIETTIVI PER LA SCUOLA?</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dirty="0"/>
              <a:t>L’obiettivo riguarda la capacità del sistema scolastico di riuscire a mantenere il passo con il cambiamento sociale, il contributo che la formazione scolastica può dare alla costruzione di cittadini attivi e consapevoli, il raccordo tra cultura scolastica e bisogni individuali e sociali: in una parola </a:t>
            </a:r>
            <a:r>
              <a:rPr lang="it-IT" b="1" i="1" dirty="0"/>
              <a:t>la connessione tra scuola e realtà</a:t>
            </a:r>
            <a:r>
              <a:rPr lang="it-IT" b="1" i="1" dirty="0" smtClean="0"/>
              <a:t>.</a:t>
            </a:r>
          </a:p>
          <a:p>
            <a:r>
              <a:rPr lang="it-IT" dirty="0"/>
              <a:t>Il tema della valutazione all’interno di questa sfida, che comporta una rivisitazione a 360 gradi dell’identità formativa della scuola,  assume una valenza strategica, in quanto rappresenta una delle componenti del sistema scolastico socialmente più rilevanti</a:t>
            </a:r>
            <a:r>
              <a:rPr lang="it-IT" b="1" i="1" dirty="0" smtClean="0"/>
              <a:t>: l’accertamento </a:t>
            </a:r>
            <a:r>
              <a:rPr lang="it-IT" b="1" i="1" dirty="0"/>
              <a:t>e l’attestazione sociale dei risultati del percorso formativo da parte del soggetto</a:t>
            </a:r>
            <a:r>
              <a:rPr lang="it-IT" dirty="0"/>
              <a:t>. </a:t>
            </a:r>
            <a:endParaRPr lang="it-IT" b="1" i="1" dirty="0"/>
          </a:p>
          <a:p>
            <a:endParaRPr lang="it-IT" b="1" i="1" dirty="0"/>
          </a:p>
        </p:txBody>
      </p:sp>
    </p:spTree>
    <p:extLst>
      <p:ext uri="{BB962C8B-B14F-4D97-AF65-F5344CB8AC3E}">
        <p14:creationId xmlns="" xmlns:p14="http://schemas.microsoft.com/office/powerpoint/2010/main" val="330268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395536" y="620688"/>
            <a:ext cx="7899648" cy="5781256"/>
          </a:xfrm>
        </p:spPr>
        <p:txBody>
          <a:bodyPr>
            <a:normAutofit/>
          </a:bodyPr>
          <a:lstStyle/>
          <a:p>
            <a:r>
              <a:rPr lang="it-IT" sz="2800" dirty="0" smtClean="0"/>
              <a:t>Ruolo importante assume anche il cassiere perché dovrà dare il resto giusto al compratore.</a:t>
            </a:r>
          </a:p>
          <a:p>
            <a:r>
              <a:rPr lang="it-IT" sz="2800" dirty="0" smtClean="0"/>
              <a:t>Si intuiscono, così, i concetti di SPESA e GUADAGNO.</a:t>
            </a:r>
          </a:p>
          <a:p>
            <a:r>
              <a:rPr lang="it-IT" sz="2800" dirty="0" smtClean="0"/>
              <a:t>Introduciamo, poi, il RICAVO organizzando una situazione diversa … adesso è il negoziante che dovrà comprare i prodotti all’ingrosso e venderli ad un prezzo maggiore.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78098"/>
          </a:xfrm>
        </p:spPr>
        <p:txBody>
          <a:bodyPr/>
          <a:lstStyle/>
          <a:p>
            <a:r>
              <a:rPr lang="it-IT" dirty="0" err="1" smtClean="0"/>
              <a:t>…infine</a:t>
            </a:r>
            <a:r>
              <a:rPr lang="it-IT" dirty="0" smtClean="0"/>
              <a:t>.</a:t>
            </a:r>
            <a:endParaRPr lang="it-IT" dirty="0"/>
          </a:p>
        </p:txBody>
      </p:sp>
      <p:pic>
        <p:nvPicPr>
          <p:cNvPr id="5" name="Segnaposto contenuto 4" descr="SDC11629.JPG"/>
          <p:cNvPicPr>
            <a:picLocks noGrp="1" noChangeAspect="1"/>
          </p:cNvPicPr>
          <p:nvPr>
            <p:ph sz="quarter" idx="1"/>
          </p:nvPr>
        </p:nvPicPr>
        <p:blipFill>
          <a:blip r:embed="rId2" cstate="print"/>
          <a:stretch>
            <a:fillRect/>
          </a:stretch>
        </p:blipFill>
        <p:spPr>
          <a:xfrm>
            <a:off x="457200" y="1484784"/>
            <a:ext cx="3657600" cy="4680520"/>
          </a:xfrm>
        </p:spPr>
      </p:pic>
      <p:pic>
        <p:nvPicPr>
          <p:cNvPr id="6" name="Segnaposto contenuto 5" descr="SDC11623.JPG"/>
          <p:cNvPicPr>
            <a:picLocks noGrp="1" noChangeAspect="1"/>
          </p:cNvPicPr>
          <p:nvPr>
            <p:ph sz="quarter" idx="2"/>
          </p:nvPr>
        </p:nvPicPr>
        <p:blipFill>
          <a:blip r:embed="rId3" cstate="print"/>
          <a:stretch>
            <a:fillRect/>
          </a:stretch>
        </p:blipFill>
        <p:spPr>
          <a:xfrm>
            <a:off x="4270375" y="1556792"/>
            <a:ext cx="3657600" cy="4608512"/>
          </a:xfrm>
        </p:spPr>
      </p:pic>
      <p:sp>
        <p:nvSpPr>
          <p:cNvPr id="12" name="Ovale 11"/>
          <p:cNvSpPr/>
          <p:nvPr/>
        </p:nvSpPr>
        <p:spPr>
          <a:xfrm>
            <a:off x="2580457" y="2172630"/>
            <a:ext cx="652016" cy="752165"/>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5076056" y="1944030"/>
            <a:ext cx="1084064" cy="6858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6368255" y="2172630"/>
            <a:ext cx="652016" cy="4572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7020271" y="2658095"/>
            <a:ext cx="434529" cy="4572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7380312" y="2696195"/>
            <a:ext cx="652016" cy="4572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Alla cassa</a:t>
            </a:r>
            <a:endParaRPr lang="it-IT" dirty="0"/>
          </a:p>
        </p:txBody>
      </p:sp>
      <p:pic>
        <p:nvPicPr>
          <p:cNvPr id="7" name="Segnaposto contenuto 6" descr="alla cassa.JPG"/>
          <p:cNvPicPr>
            <a:picLocks noGrp="1" noChangeAspect="1"/>
          </p:cNvPicPr>
          <p:nvPr>
            <p:ph sz="quarter" idx="2"/>
          </p:nvPr>
        </p:nvPicPr>
        <p:blipFill>
          <a:blip r:embed="rId2" cstate="print"/>
          <a:stretch>
            <a:fillRect/>
          </a:stretch>
        </p:blipFill>
        <p:spPr>
          <a:xfrm>
            <a:off x="457200" y="2933700"/>
            <a:ext cx="3657600" cy="2743200"/>
          </a:xfrm>
        </p:spPr>
      </p:pic>
      <p:pic>
        <p:nvPicPr>
          <p:cNvPr id="8" name="Segnaposto contenuto 7" descr="alla cassa 2.JPG"/>
          <p:cNvPicPr>
            <a:picLocks noGrp="1" noChangeAspect="1"/>
          </p:cNvPicPr>
          <p:nvPr>
            <p:ph sz="quarter" idx="4"/>
          </p:nvPr>
        </p:nvPicPr>
        <p:blipFill>
          <a:blip r:embed="rId3" cstate="print"/>
          <a:stretch>
            <a:fillRect/>
          </a:stretch>
        </p:blipFill>
        <p:spPr>
          <a:xfrm>
            <a:off x="4371975" y="2933700"/>
            <a:ext cx="3657600" cy="2743200"/>
          </a:xfrm>
        </p:spPr>
      </p:pic>
      <p:sp>
        <p:nvSpPr>
          <p:cNvPr id="5" name="Segnaposto testo 4"/>
          <p:cNvSpPr>
            <a:spLocks noGrp="1"/>
          </p:cNvSpPr>
          <p:nvPr>
            <p:ph type="body" sz="quarter" idx="1"/>
          </p:nvPr>
        </p:nvSpPr>
        <p:spPr/>
        <p:txBody>
          <a:bodyPr/>
          <a:lstStyle/>
          <a:p>
            <a:r>
              <a:rPr lang="it-IT" dirty="0" smtClean="0"/>
              <a:t>Spesa</a:t>
            </a:r>
            <a:endParaRPr lang="it-IT" dirty="0"/>
          </a:p>
        </p:txBody>
      </p:sp>
      <p:sp>
        <p:nvSpPr>
          <p:cNvPr id="6" name="Segnaposto testo 5"/>
          <p:cNvSpPr>
            <a:spLocks noGrp="1"/>
          </p:cNvSpPr>
          <p:nvPr>
            <p:ph type="body" sz="quarter" idx="3"/>
          </p:nvPr>
        </p:nvSpPr>
        <p:spPr/>
        <p:txBody>
          <a:bodyPr/>
          <a:lstStyle/>
          <a:p>
            <a:r>
              <a:rPr lang="it-IT" dirty="0" smtClean="0"/>
              <a:t>Guadagno … Ricavo</a:t>
            </a:r>
            <a:endParaRPr lang="it-IT" dirty="0"/>
          </a:p>
        </p:txBody>
      </p:sp>
      <p:sp>
        <p:nvSpPr>
          <p:cNvPr id="9" name="Ovale 8"/>
          <p:cNvSpPr/>
          <p:nvPr/>
        </p:nvSpPr>
        <p:spPr>
          <a:xfrm>
            <a:off x="1073796" y="3382149"/>
            <a:ext cx="652016" cy="392752"/>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2123727" y="3392139"/>
            <a:ext cx="505619" cy="4572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1475656" y="3515035"/>
            <a:ext cx="501675" cy="452747"/>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2629347" y="3510582"/>
            <a:ext cx="478408" cy="4572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3347864" y="3582020"/>
            <a:ext cx="508000" cy="385762"/>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6804248" y="3510582"/>
            <a:ext cx="652016" cy="4572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836712"/>
            <a:ext cx="7467600" cy="5637240"/>
          </a:xfrm>
        </p:spPr>
        <p:txBody>
          <a:bodyPr>
            <a:normAutofit/>
          </a:bodyPr>
          <a:lstStyle/>
          <a:p>
            <a:pPr>
              <a:buNone/>
            </a:pPr>
            <a:r>
              <a:rPr lang="it-IT" sz="3200" dirty="0" smtClean="0"/>
              <a:t>E così dopo aver svolto questo lavoro in modo giocoso, si passa al pratico.</a:t>
            </a:r>
          </a:p>
          <a:p>
            <a:pPr>
              <a:buNone/>
            </a:pPr>
            <a:endParaRPr lang="it-IT" sz="3200" dirty="0" smtClean="0"/>
          </a:p>
          <a:p>
            <a:pPr>
              <a:buNone/>
            </a:pPr>
            <a:r>
              <a:rPr lang="it-IT" sz="3200" dirty="0" smtClean="0"/>
              <a:t>Si propongono per consolidamento testi-problema riferiti comunque a contesti realistici in modo da riprendere e fissare i concetti appena acquisiti di </a:t>
            </a:r>
          </a:p>
          <a:p>
            <a:pPr>
              <a:buNone/>
            </a:pPr>
            <a:endParaRPr lang="it-IT" sz="3200" dirty="0"/>
          </a:p>
          <a:p>
            <a:pPr algn="ctr">
              <a:buNone/>
            </a:pPr>
            <a:r>
              <a:rPr lang="it-IT" sz="3200" b="1" i="1" dirty="0" smtClean="0"/>
              <a:t>Spesa, Guadagno, Ricavo.</a:t>
            </a:r>
            <a:endParaRPr lang="it-IT" sz="3200" b="1"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850106"/>
          </a:xfrm>
        </p:spPr>
        <p:txBody>
          <a:bodyPr/>
          <a:lstStyle/>
          <a:p>
            <a:pPr algn="ctr"/>
            <a:r>
              <a:rPr lang="it-IT" dirty="0" smtClean="0"/>
              <a:t>Problema</a:t>
            </a:r>
            <a:endParaRPr lang="it-IT" dirty="0"/>
          </a:p>
        </p:txBody>
      </p:sp>
      <p:sp>
        <p:nvSpPr>
          <p:cNvPr id="3" name="Segnaposto contenuto 2"/>
          <p:cNvSpPr>
            <a:spLocks noGrp="1"/>
          </p:cNvSpPr>
          <p:nvPr>
            <p:ph sz="quarter" idx="1"/>
          </p:nvPr>
        </p:nvSpPr>
        <p:spPr/>
        <p:txBody>
          <a:bodyPr>
            <a:normAutofit/>
          </a:bodyPr>
          <a:lstStyle/>
          <a:p>
            <a:pPr>
              <a:buNone/>
            </a:pPr>
            <a:r>
              <a:rPr lang="it-IT" sz="2800" i="1" dirty="0" smtClean="0"/>
              <a:t>Andrea ha acquistato all’ingrosso per il suo supermercato un pacco di biscotti, un quaderno e una confezione di pennarelli.</a:t>
            </a:r>
          </a:p>
          <a:p>
            <a:pPr>
              <a:buNone/>
            </a:pPr>
            <a:r>
              <a:rPr lang="it-IT" sz="2800" i="1" dirty="0" smtClean="0"/>
              <a:t>Ha SPESO 5.30 euro.</a:t>
            </a:r>
          </a:p>
          <a:p>
            <a:pPr>
              <a:buNone/>
            </a:pPr>
            <a:r>
              <a:rPr lang="it-IT" sz="2800" i="1" dirty="0" smtClean="0"/>
              <a:t>Rivende gli stessi prodotti RICAVANDO 7.80 euro.</a:t>
            </a:r>
          </a:p>
          <a:p>
            <a:pPr>
              <a:buNone/>
            </a:pPr>
            <a:endParaRPr lang="it-IT" sz="2800" dirty="0" smtClean="0"/>
          </a:p>
          <a:p>
            <a:pPr>
              <a:buNone/>
            </a:pPr>
            <a:r>
              <a:rPr lang="it-IT" sz="2800" dirty="0" smtClean="0"/>
              <a:t>DOMANDA</a:t>
            </a:r>
          </a:p>
          <a:p>
            <a:pPr>
              <a:buNone/>
            </a:pPr>
            <a:r>
              <a:rPr lang="it-IT" sz="2800" i="1" dirty="0" smtClean="0"/>
              <a:t>Calcola il guadagno di Andrea.</a:t>
            </a:r>
          </a:p>
          <a:p>
            <a:pPr>
              <a:buNone/>
            </a:pPr>
            <a:r>
              <a:rPr lang="it-IT" sz="2800" i="1" dirty="0" smtClean="0"/>
              <a:t>Scrivi se è un bilancio positivo o negativo.</a:t>
            </a:r>
            <a:endParaRPr lang="it-IT" sz="2800" i="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Guardiamo come procede il lavoro</a:t>
            </a:r>
            <a:endParaRPr lang="it-IT" dirty="0"/>
          </a:p>
        </p:txBody>
      </p:sp>
      <p:pic>
        <p:nvPicPr>
          <p:cNvPr id="7" name="Segnaposto contenuto 6" descr="problema.JPG"/>
          <p:cNvPicPr>
            <a:picLocks noGrp="1" noChangeAspect="1"/>
          </p:cNvPicPr>
          <p:nvPr>
            <p:ph sz="quarter" idx="2"/>
          </p:nvPr>
        </p:nvPicPr>
        <p:blipFill>
          <a:blip r:embed="rId2" cstate="print"/>
          <a:stretch>
            <a:fillRect/>
          </a:stretch>
        </p:blipFill>
        <p:spPr>
          <a:xfrm>
            <a:off x="457200" y="2933700"/>
            <a:ext cx="3657600" cy="2743200"/>
          </a:xfrm>
        </p:spPr>
      </p:pic>
      <p:pic>
        <p:nvPicPr>
          <p:cNvPr id="8" name="Segnaposto contenuto 7" descr="problema 2.JPG"/>
          <p:cNvPicPr>
            <a:picLocks noGrp="1" noChangeAspect="1"/>
          </p:cNvPicPr>
          <p:nvPr>
            <p:ph sz="quarter" idx="4"/>
          </p:nvPr>
        </p:nvPicPr>
        <p:blipFill>
          <a:blip r:embed="rId3" cstate="print"/>
          <a:stretch>
            <a:fillRect/>
          </a:stretch>
        </p:blipFill>
        <p:spPr>
          <a:xfrm>
            <a:off x="4371975" y="2933700"/>
            <a:ext cx="3657600" cy="2743200"/>
          </a:xfrm>
        </p:spPr>
      </p:pic>
      <p:sp>
        <p:nvSpPr>
          <p:cNvPr id="5" name="Segnaposto testo 4"/>
          <p:cNvSpPr>
            <a:spLocks noGrp="1"/>
          </p:cNvSpPr>
          <p:nvPr>
            <p:ph type="body" sz="quarter" idx="1"/>
          </p:nvPr>
        </p:nvSpPr>
        <p:spPr/>
        <p:txBody>
          <a:bodyPr/>
          <a:lstStyle/>
          <a:p>
            <a:r>
              <a:rPr lang="it-IT" dirty="0" smtClean="0"/>
              <a:t>I maschietti</a:t>
            </a:r>
            <a:endParaRPr lang="it-IT" dirty="0"/>
          </a:p>
        </p:txBody>
      </p:sp>
      <p:sp>
        <p:nvSpPr>
          <p:cNvPr id="6" name="Segnaposto testo 5"/>
          <p:cNvSpPr>
            <a:spLocks noGrp="1"/>
          </p:cNvSpPr>
          <p:nvPr>
            <p:ph type="body" sz="quarter" idx="3"/>
          </p:nvPr>
        </p:nvSpPr>
        <p:spPr/>
        <p:txBody>
          <a:bodyPr/>
          <a:lstStyle/>
          <a:p>
            <a:r>
              <a:rPr lang="it-IT" dirty="0" smtClean="0"/>
              <a:t>Le femminucce</a:t>
            </a:r>
            <a:endParaRPr lang="it-IT" dirty="0"/>
          </a:p>
        </p:txBody>
      </p:sp>
      <p:sp>
        <p:nvSpPr>
          <p:cNvPr id="9" name="Ovale 8"/>
          <p:cNvSpPr/>
          <p:nvPr/>
        </p:nvSpPr>
        <p:spPr>
          <a:xfrm>
            <a:off x="1231950" y="3610905"/>
            <a:ext cx="652016" cy="4572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2699792" y="3591235"/>
            <a:ext cx="652016" cy="4572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755576" y="3054001"/>
            <a:ext cx="652016" cy="4572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6732240" y="3005757"/>
            <a:ext cx="652016" cy="457200"/>
          </a:xfrm>
          <a:prstGeom prst="ellipse">
            <a:avLst/>
          </a:prstGeom>
          <a:solidFill>
            <a:schemeClr val="accent2">
              <a:lumMod val="60000"/>
              <a:lumOff val="40000"/>
            </a:schemeClr>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490066"/>
          </a:xfrm>
        </p:spPr>
        <p:txBody>
          <a:bodyPr>
            <a:normAutofit fontScale="90000"/>
          </a:bodyPr>
          <a:lstStyle/>
          <a:p>
            <a:pPr algn="ctr"/>
            <a:r>
              <a:rPr lang="it-IT" dirty="0" smtClean="0"/>
              <a:t>Documentiamo il lavoro dai quaderni con i grafi</a:t>
            </a:r>
            <a:endParaRPr lang="it-IT" dirty="0"/>
          </a:p>
        </p:txBody>
      </p:sp>
      <p:pic>
        <p:nvPicPr>
          <p:cNvPr id="5" name="Segnaposto contenuto 4" descr="si 2.JPG"/>
          <p:cNvPicPr>
            <a:picLocks noGrp="1" noChangeAspect="1"/>
          </p:cNvPicPr>
          <p:nvPr>
            <p:ph sz="quarter" idx="1"/>
          </p:nvPr>
        </p:nvPicPr>
        <p:blipFill>
          <a:blip r:embed="rId2" cstate="print"/>
          <a:stretch>
            <a:fillRect/>
          </a:stretch>
        </p:blipFill>
        <p:spPr>
          <a:xfrm>
            <a:off x="107504" y="980728"/>
            <a:ext cx="4536504" cy="5616624"/>
          </a:xfrm>
        </p:spPr>
      </p:pic>
      <p:pic>
        <p:nvPicPr>
          <p:cNvPr id="6" name="Segnaposto contenuto 5" descr="si.JPG"/>
          <p:cNvPicPr>
            <a:picLocks noGrp="1" noChangeAspect="1"/>
          </p:cNvPicPr>
          <p:nvPr>
            <p:ph sz="quarter" idx="2"/>
          </p:nvPr>
        </p:nvPicPr>
        <p:blipFill>
          <a:blip r:embed="rId3" cstate="print"/>
          <a:stretch>
            <a:fillRect/>
          </a:stretch>
        </p:blipFill>
        <p:spPr>
          <a:xfrm>
            <a:off x="3995936" y="980728"/>
            <a:ext cx="4680520" cy="5616624"/>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764704"/>
            <a:ext cx="7924800" cy="1371600"/>
          </a:xfrm>
        </p:spPr>
        <p:txBody>
          <a:bodyPr/>
          <a:lstStyle/>
          <a:p>
            <a:r>
              <a:rPr lang="it-IT" dirty="0" smtClean="0"/>
              <a:t>∙</a:t>
            </a:r>
            <a:r>
              <a:rPr lang="it-IT" dirty="0" smtClean="0">
                <a:latin typeface="Times New Roman" pitchFamily="18" charset="0"/>
                <a:cs typeface="Times New Roman" pitchFamily="18" charset="0"/>
              </a:rPr>
              <a:t>Rubrica di valutazione delle competenze</a:t>
            </a:r>
            <a:endParaRPr lang="it-IT" dirty="0">
              <a:latin typeface="Times New Roman" pitchFamily="18" charset="0"/>
              <a:cs typeface="Times New Roman" pitchFamily="18" charset="0"/>
            </a:endParaRPr>
          </a:p>
        </p:txBody>
      </p:sp>
      <p:sp>
        <p:nvSpPr>
          <p:cNvPr id="3" name="Segnaposto testo 2"/>
          <p:cNvSpPr>
            <a:spLocks noGrp="1"/>
          </p:cNvSpPr>
          <p:nvPr>
            <p:ph type="body" idx="1"/>
          </p:nvPr>
        </p:nvSpPr>
        <p:spPr>
          <a:xfrm>
            <a:off x="611560" y="2852936"/>
            <a:ext cx="7924800" cy="1728192"/>
          </a:xfrm>
        </p:spPr>
        <p:txBody>
          <a:bodyPr>
            <a:noAutofit/>
          </a:bodyPr>
          <a:lstStyle/>
          <a:p>
            <a:r>
              <a:rPr lang="it-IT" sz="4800" dirty="0" smtClean="0">
                <a:solidFill>
                  <a:schemeClr val="tx1"/>
                </a:solidFill>
                <a:latin typeface="Times New Roman" pitchFamily="18" charset="0"/>
                <a:cs typeface="Times New Roman" pitchFamily="18" charset="0"/>
              </a:rPr>
              <a:t>∙Revisione e autovalutazione degli alunni</a:t>
            </a:r>
          </a:p>
          <a:p>
            <a:endParaRPr lang="it-IT" sz="4800" dirty="0">
              <a:solidFill>
                <a:schemeClr val="tx1"/>
              </a:solidFill>
            </a:endParaRPr>
          </a:p>
        </p:txBody>
      </p:sp>
    </p:spTree>
    <p:extLst>
      <p:ext uri="{BB962C8B-B14F-4D97-AF65-F5344CB8AC3E}">
        <p14:creationId xmlns="" xmlns:p14="http://schemas.microsoft.com/office/powerpoint/2010/main" val="3940056443"/>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85800" y="836712"/>
            <a:ext cx="7924800" cy="5106888"/>
          </a:xfrm>
        </p:spPr>
        <p:txBody>
          <a:bodyPr/>
          <a:lstStyle/>
          <a:p>
            <a:endParaRPr lang="it-IT"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548680"/>
            <a:ext cx="7920880" cy="59406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44140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contenuto 12"/>
          <p:cNvSpPr>
            <a:spLocks noGrp="1"/>
          </p:cNvSpPr>
          <p:nvPr>
            <p:ph idx="1"/>
          </p:nvPr>
        </p:nvSpPr>
        <p:spPr>
          <a:xfrm>
            <a:off x="457200" y="764704"/>
            <a:ext cx="8229600" cy="5331296"/>
          </a:xfrm>
        </p:spPr>
        <p:txBody>
          <a:bodyPr>
            <a:normAutofit fontScale="92500" lnSpcReduction="20000"/>
          </a:bodyPr>
          <a:lstStyle/>
          <a:p>
            <a:r>
              <a:rPr lang="it-IT" dirty="0"/>
              <a:t>La competenza assume una natura polimorfa dove</a:t>
            </a:r>
            <a:r>
              <a:rPr lang="it-IT" dirty="0" smtClean="0"/>
              <a:t>, la </a:t>
            </a:r>
            <a:r>
              <a:rPr lang="it-IT" dirty="0"/>
              <a:t>compresenza di molteplici dimensioni da mobilitare per affrontare una determinata situazione problematica, non ci permette di assumere un’unica prospettiva di osservazione del fenomeno</a:t>
            </a:r>
            <a:r>
              <a:rPr lang="it-IT" dirty="0" smtClean="0"/>
              <a:t>.</a:t>
            </a:r>
          </a:p>
          <a:p>
            <a:r>
              <a:rPr lang="it-IT" dirty="0" smtClean="0"/>
              <a:t> </a:t>
            </a:r>
            <a:r>
              <a:rPr lang="it-IT" dirty="0"/>
              <a:t>In effetti bisognerebbe attivare e combinare tra loro più prospettive di analisi, più punti di vista da cui illuminare il nostro </a:t>
            </a:r>
            <a:r>
              <a:rPr lang="it-IT" i="1" dirty="0"/>
              <a:t>iceberg, </a:t>
            </a:r>
            <a:r>
              <a:rPr lang="it-IT" dirty="0"/>
              <a:t>capaci, nella loro complementarietà, di restituirci un’immagine comprensiva e integrata della competenza del soggetto.</a:t>
            </a:r>
          </a:p>
          <a:p>
            <a:r>
              <a:rPr lang="it-IT" b="1" dirty="0"/>
              <a:t>Il principio </a:t>
            </a:r>
            <a:r>
              <a:rPr lang="it-IT" dirty="0"/>
              <a:t>metodologico posto in essere</a:t>
            </a:r>
            <a:r>
              <a:rPr lang="it-IT" dirty="0" smtClean="0"/>
              <a:t>,  </a:t>
            </a:r>
            <a:r>
              <a:rPr lang="it-IT" dirty="0"/>
              <a:t>è quello </a:t>
            </a:r>
            <a:r>
              <a:rPr lang="it-IT" b="1" dirty="0"/>
              <a:t>di triangolazione</a:t>
            </a:r>
            <a:r>
              <a:rPr lang="it-IT" dirty="0"/>
              <a:t>, tipico delle metodologie qualitative, dove la rilevazione di una realtà complessa, per consentire una ricostruzione articolata e </a:t>
            </a:r>
            <a:r>
              <a:rPr lang="it-IT" dirty="0" err="1"/>
              <a:t>pluriprospettica</a:t>
            </a:r>
            <a:r>
              <a:rPr lang="it-IT" dirty="0"/>
              <a:t> articolata,  richiede l’attivazione e il confronto di più livelli di osservazione</a:t>
            </a:r>
            <a:r>
              <a:rPr lang="it-IT" dirty="0" smtClean="0"/>
              <a:t>. </a:t>
            </a:r>
            <a:endParaRPr lang="it-IT" dirty="0"/>
          </a:p>
          <a:p>
            <a:endParaRPr lang="it-IT" dirty="0"/>
          </a:p>
        </p:txBody>
      </p:sp>
    </p:spTree>
    <p:extLst>
      <p:ext uri="{BB962C8B-B14F-4D97-AF65-F5344CB8AC3E}">
        <p14:creationId xmlns="" xmlns:p14="http://schemas.microsoft.com/office/powerpoint/2010/main" val="214389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48680"/>
            <a:ext cx="7467600" cy="652934"/>
          </a:xfrm>
        </p:spPr>
        <p:txBody>
          <a:bodyPr/>
          <a:lstStyle/>
          <a:p>
            <a:pPr algn="ctr"/>
            <a:r>
              <a:rPr lang="it-IT" dirty="0" smtClean="0"/>
              <a:t>LE DOMANDE</a:t>
            </a:r>
            <a:endParaRPr lang="it-IT" dirty="0"/>
          </a:p>
        </p:txBody>
      </p:sp>
      <p:sp>
        <p:nvSpPr>
          <p:cNvPr id="3" name="Segnaposto contenuto 2"/>
          <p:cNvSpPr>
            <a:spLocks noGrp="1"/>
          </p:cNvSpPr>
          <p:nvPr>
            <p:ph sz="quarter" idx="1"/>
          </p:nvPr>
        </p:nvSpPr>
        <p:spPr>
          <a:xfrm>
            <a:off x="457200" y="1268760"/>
            <a:ext cx="7467600" cy="5205192"/>
          </a:xfrm>
        </p:spPr>
        <p:txBody>
          <a:bodyPr>
            <a:normAutofit fontScale="92500" lnSpcReduction="20000"/>
          </a:bodyPr>
          <a:lstStyle/>
          <a:p>
            <a:pPr lvl="0" algn="ctr">
              <a:buFont typeface="Courier New" pitchFamily="49" charset="0"/>
              <a:buChar char="o"/>
            </a:pPr>
            <a:r>
              <a:rPr lang="it-IT" dirty="0" smtClean="0"/>
              <a:t>Che </a:t>
            </a:r>
            <a:r>
              <a:rPr lang="it-IT" dirty="0"/>
              <a:t>cosa significa valutare lo sviluppo di una competenza nel </a:t>
            </a:r>
            <a:r>
              <a:rPr lang="it-IT" dirty="0" smtClean="0"/>
              <a:t>soggetto?</a:t>
            </a:r>
          </a:p>
          <a:p>
            <a:pPr lvl="0" algn="ctr">
              <a:buFont typeface="Courier New" pitchFamily="49" charset="0"/>
              <a:buChar char="o"/>
            </a:pPr>
            <a:r>
              <a:rPr lang="it-IT" dirty="0" smtClean="0"/>
              <a:t>Quali </a:t>
            </a:r>
            <a:r>
              <a:rPr lang="it-IT" dirty="0"/>
              <a:t>sfide comporta per la scuola</a:t>
            </a:r>
            <a:r>
              <a:rPr lang="it-IT" dirty="0" smtClean="0"/>
              <a:t>?</a:t>
            </a:r>
          </a:p>
          <a:p>
            <a:pPr algn="ctr">
              <a:buFont typeface="Courier New" pitchFamily="49" charset="0"/>
              <a:buChar char="o"/>
            </a:pPr>
            <a:r>
              <a:rPr lang="it-IT" dirty="0" smtClean="0"/>
              <a:t>Di </a:t>
            </a:r>
            <a:r>
              <a:rPr lang="it-IT" dirty="0"/>
              <a:t>quali strumenti disponiamo per affrontarla</a:t>
            </a:r>
            <a:r>
              <a:rPr lang="it-IT" dirty="0" smtClean="0"/>
              <a:t>?</a:t>
            </a:r>
            <a:r>
              <a:rPr lang="it-IT" dirty="0"/>
              <a:t> </a:t>
            </a:r>
            <a:endParaRPr lang="it-IT" dirty="0" smtClean="0"/>
          </a:p>
          <a:p>
            <a:pPr algn="ctr">
              <a:buFont typeface="Courier New" pitchFamily="49" charset="0"/>
              <a:buChar char="o"/>
            </a:pPr>
            <a:r>
              <a:rPr lang="it-IT" dirty="0" smtClean="0"/>
              <a:t>Come </a:t>
            </a:r>
            <a:r>
              <a:rPr lang="it-IT" dirty="0"/>
              <a:t>ripensare il ruolo dello studente nel processo valutativo?  </a:t>
            </a:r>
            <a:endParaRPr lang="it-IT" dirty="0" smtClean="0"/>
          </a:p>
          <a:p>
            <a:pPr algn="ctr">
              <a:buFont typeface="Courier New" pitchFamily="49" charset="0"/>
              <a:buChar char="o"/>
            </a:pPr>
            <a:r>
              <a:rPr lang="it-IT" dirty="0" smtClean="0"/>
              <a:t>Come </a:t>
            </a:r>
            <a:r>
              <a:rPr lang="it-IT" dirty="0"/>
              <a:t>rendere più significative le prove di verifica degli apprendimenti</a:t>
            </a:r>
            <a:r>
              <a:rPr lang="it-IT" dirty="0" smtClean="0"/>
              <a:t>?</a:t>
            </a:r>
          </a:p>
          <a:p>
            <a:pPr algn="ctr">
              <a:buFont typeface="Courier New" pitchFamily="49" charset="0"/>
              <a:buChar char="o"/>
            </a:pPr>
            <a:r>
              <a:rPr lang="it-IT" dirty="0" smtClean="0"/>
              <a:t> </a:t>
            </a:r>
            <a:r>
              <a:rPr lang="it-IT" dirty="0"/>
              <a:t>Come considerare la globalità dell’esperienza di apprendimento sia nelle dimensioni processuali sia in quelle prestazionali? </a:t>
            </a:r>
            <a:endParaRPr lang="it-IT" dirty="0" smtClean="0"/>
          </a:p>
          <a:p>
            <a:pPr algn="ctr">
              <a:buFont typeface="Courier New" pitchFamily="49" charset="0"/>
              <a:buChar char="o"/>
            </a:pPr>
            <a:r>
              <a:rPr lang="it-IT" dirty="0" smtClean="0"/>
              <a:t>Come </a:t>
            </a:r>
            <a:r>
              <a:rPr lang="it-IT" dirty="0"/>
              <a:t>andare oltre una valutazione rigidamente disciplinare e considerare aspetti trasversali all’apprendimento</a:t>
            </a:r>
            <a:r>
              <a:rPr lang="it-IT" dirty="0" smtClean="0"/>
              <a:t>?</a:t>
            </a:r>
          </a:p>
          <a:p>
            <a:pPr algn="ctr">
              <a:buFont typeface="Courier New" pitchFamily="49" charset="0"/>
              <a:buChar char="o"/>
            </a:pPr>
            <a:r>
              <a:rPr lang="it-IT" dirty="0" smtClean="0"/>
              <a:t> </a:t>
            </a:r>
            <a:r>
              <a:rPr lang="it-IT" dirty="0"/>
              <a:t>Come attestare i risultati scolastici in forme funzionali alle esigenze poste dal mondo sociale e professionale?</a:t>
            </a:r>
          </a:p>
          <a:p>
            <a:pPr lvl="0" algn="ctr">
              <a:buFont typeface="Courier New" pitchFamily="49" charset="0"/>
              <a:buChar char="o"/>
            </a:pPr>
            <a:endParaRPr lang="it-IT" dirty="0"/>
          </a:p>
          <a:p>
            <a:pPr algn="ctr"/>
            <a:endParaRPr lang="it-IT" dirty="0"/>
          </a:p>
        </p:txBody>
      </p:sp>
    </p:spTree>
    <p:extLst>
      <p:ext uri="{BB962C8B-B14F-4D97-AF65-F5344CB8AC3E}">
        <p14:creationId xmlns="" xmlns:p14="http://schemas.microsoft.com/office/powerpoint/2010/main" val="16590620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64704"/>
            <a:ext cx="8229600" cy="5331296"/>
          </a:xfrm>
        </p:spPr>
        <p:txBody>
          <a:bodyPr>
            <a:normAutofit fontScale="85000" lnSpcReduction="20000"/>
          </a:bodyPr>
          <a:lstStyle/>
          <a:p>
            <a:r>
              <a:rPr lang="it-IT" dirty="0"/>
              <a:t>La </a:t>
            </a:r>
            <a:r>
              <a:rPr lang="it-IT" b="1" i="1" dirty="0"/>
              <a:t>dimensione oggettiva</a:t>
            </a:r>
            <a:r>
              <a:rPr lang="it-IT" b="1" dirty="0"/>
              <a:t>  </a:t>
            </a:r>
            <a:r>
              <a:rPr lang="it-IT" dirty="0"/>
              <a:t>richiama le evidenze osservabili che attestano la prestazione del soggetto e i suoi risultati, in rapporto al compito affidato e, in particolare, alle conoscenze e alle abilità che la manifestazione della competenza richiede</a:t>
            </a:r>
            <a:r>
              <a:rPr lang="it-IT" dirty="0" smtClean="0"/>
              <a:t>.</a:t>
            </a:r>
          </a:p>
          <a:p>
            <a:r>
              <a:rPr lang="it-IT" dirty="0" smtClean="0"/>
              <a:t> </a:t>
            </a:r>
            <a:r>
              <a:rPr lang="it-IT" dirty="0"/>
              <a:t>Essa implica un’istanza empirica connessa alla rilevazione in termini osservabili e misurabili del comportamento del soggetto in relazione al compito assegnato e al contesto operativo entro cui si trova ad agire. </a:t>
            </a:r>
            <a:endParaRPr lang="it-IT" dirty="0" smtClean="0"/>
          </a:p>
          <a:p>
            <a:r>
              <a:rPr lang="it-IT" dirty="0" smtClean="0"/>
              <a:t>Le </a:t>
            </a:r>
            <a:r>
              <a:rPr lang="it-IT" dirty="0"/>
              <a:t>domande intorno a cui si struttura la dimensione oggettiva possono essere così </a:t>
            </a:r>
            <a:r>
              <a:rPr lang="it-IT" dirty="0" smtClean="0"/>
              <a:t>formulate: </a:t>
            </a:r>
          </a:p>
          <a:p>
            <a:r>
              <a:rPr lang="it-IT" i="1" dirty="0" smtClean="0"/>
              <a:t>Quali </a:t>
            </a:r>
            <a:r>
              <a:rPr lang="it-IT" i="1" dirty="0"/>
              <a:t>prestazioni vengono fornite in rapporto ai compiti assegnati</a:t>
            </a:r>
            <a:r>
              <a:rPr lang="it-IT" i="1" dirty="0" smtClean="0"/>
              <a:t>?</a:t>
            </a:r>
          </a:p>
          <a:p>
            <a:r>
              <a:rPr lang="it-IT" i="1" dirty="0" smtClean="0"/>
              <a:t> </a:t>
            </a:r>
            <a:r>
              <a:rPr lang="it-IT" i="1" dirty="0"/>
              <a:t>Di quali evidenze osservabili si dispone per documentare l’esperienza di apprendimento e i suoi risultati</a:t>
            </a:r>
            <a:r>
              <a:rPr lang="it-IT" i="1" dirty="0" smtClean="0"/>
              <a:t>?</a:t>
            </a:r>
          </a:p>
          <a:p>
            <a:r>
              <a:rPr lang="it-IT" i="1" dirty="0" smtClean="0"/>
              <a:t> </a:t>
            </a:r>
            <a:r>
              <a:rPr lang="it-IT" i="1" dirty="0"/>
              <a:t>In quale misura le evidenze raccolte segnalano una padronanza nel rispondere alle esigenze individuali e sociali poste dal contesto sociale?</a:t>
            </a:r>
            <a:r>
              <a:rPr lang="it-IT" dirty="0"/>
              <a:t>  </a:t>
            </a:r>
          </a:p>
          <a:p>
            <a:endParaRPr lang="it-IT" dirty="0"/>
          </a:p>
        </p:txBody>
      </p:sp>
    </p:spTree>
    <p:extLst>
      <p:ext uri="{BB962C8B-B14F-4D97-AF65-F5344CB8AC3E}">
        <p14:creationId xmlns="" xmlns:p14="http://schemas.microsoft.com/office/powerpoint/2010/main" val="2064986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 xmlns:p14="http://schemas.microsoft.com/office/powerpoint/2010/main" val="1711368409"/>
              </p:ext>
            </p:extLst>
          </p:nvPr>
        </p:nvGraphicFramePr>
        <p:xfrm>
          <a:off x="-1" y="-3008"/>
          <a:ext cx="9144000" cy="7260877"/>
        </p:xfrm>
        <a:graphic>
          <a:graphicData uri="http://schemas.openxmlformats.org/drawingml/2006/table">
            <a:tbl>
              <a:tblPr firstRow="1" bandRow="1">
                <a:tableStyleId>{5C22544A-7EE6-4342-B048-85BDC9FD1C3A}</a:tableStyleId>
              </a:tblPr>
              <a:tblGrid>
                <a:gridCol w="3048000"/>
                <a:gridCol w="3048000"/>
                <a:gridCol w="3048000"/>
              </a:tblGrid>
              <a:tr h="437735">
                <a:tc>
                  <a:txBody>
                    <a:bodyPr/>
                    <a:lstStyle/>
                    <a:p>
                      <a:r>
                        <a:rPr lang="it-IT" dirty="0" smtClean="0"/>
                        <a:t>DIMENSIONI</a:t>
                      </a:r>
                      <a:endParaRPr lang="it-IT" dirty="0"/>
                    </a:p>
                  </a:txBody>
                  <a:tcPr/>
                </a:tc>
                <a:tc>
                  <a:txBody>
                    <a:bodyPr/>
                    <a:lstStyle/>
                    <a:p>
                      <a:r>
                        <a:rPr kumimoji="0" lang="it-IT" sz="1800" b="1" kern="1200" dirty="0" smtClean="0">
                          <a:solidFill>
                            <a:schemeClr val="lt1"/>
                          </a:solidFill>
                          <a:effectLst/>
                          <a:latin typeface="+mn-lt"/>
                          <a:ea typeface="+mn-ea"/>
                          <a:cs typeface="+mn-cs"/>
                        </a:rPr>
                        <a:t>CRITERI</a:t>
                      </a:r>
                      <a:endParaRPr lang="it-IT" dirty="0"/>
                    </a:p>
                  </a:txBody>
                  <a:tcPr/>
                </a:tc>
                <a:tc>
                  <a:txBody>
                    <a:bodyPr/>
                    <a:lstStyle/>
                    <a:p>
                      <a:r>
                        <a:rPr kumimoji="0" lang="it-IT" sz="1800" b="1" kern="1200" dirty="0" smtClean="0">
                          <a:solidFill>
                            <a:schemeClr val="lt1"/>
                          </a:solidFill>
                          <a:effectLst/>
                          <a:latin typeface="+mn-lt"/>
                          <a:ea typeface="+mn-ea"/>
                          <a:cs typeface="+mn-cs"/>
                        </a:rPr>
                        <a:t>INDICATORI</a:t>
                      </a:r>
                      <a:endParaRPr lang="it-IT" dirty="0"/>
                    </a:p>
                  </a:txBody>
                  <a:tcPr/>
                </a:tc>
              </a:tr>
              <a:tr h="1180061">
                <a:tc>
                  <a:txBody>
                    <a:bodyPr/>
                    <a:lstStyle/>
                    <a:p>
                      <a:r>
                        <a:rPr kumimoji="0" lang="it-IT" sz="1600" b="1" kern="1200" dirty="0" smtClean="0">
                          <a:solidFill>
                            <a:schemeClr val="dk1"/>
                          </a:solidFill>
                          <a:effectLst/>
                          <a:latin typeface="Times New Roman" pitchFamily="18" charset="0"/>
                          <a:ea typeface="+mn-ea"/>
                          <a:cs typeface="Times New Roman" pitchFamily="18" charset="0"/>
                        </a:rPr>
                        <a:t>COMPRENDERE</a:t>
                      </a:r>
                      <a:r>
                        <a:rPr kumimoji="0" lang="it-IT" sz="1600" b="1" kern="1200" baseline="0" dirty="0" smtClean="0">
                          <a:solidFill>
                            <a:schemeClr val="dk1"/>
                          </a:solidFill>
                          <a:effectLst/>
                          <a:latin typeface="Times New Roman" pitchFamily="18" charset="0"/>
                          <a:ea typeface="+mn-ea"/>
                          <a:cs typeface="Times New Roman" pitchFamily="18" charset="0"/>
                        </a:rPr>
                        <a:t> I</a:t>
                      </a:r>
                      <a:r>
                        <a:rPr kumimoji="0" lang="it-IT" sz="1600" b="1" kern="1200" dirty="0" smtClean="0">
                          <a:solidFill>
                            <a:schemeClr val="dk1"/>
                          </a:solidFill>
                          <a:effectLst/>
                          <a:latin typeface="Times New Roman" pitchFamily="18" charset="0"/>
                          <a:ea typeface="+mn-ea"/>
                          <a:cs typeface="Times New Roman" pitchFamily="18" charset="0"/>
                        </a:rPr>
                        <a:t>L TESTO E INDIVIDUARE LA RICHIESTA</a:t>
                      </a:r>
                      <a:endParaRPr lang="it-IT" sz="16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Analizzare la situazione problematica individuando gli elementi significativi</a:t>
                      </a:r>
                      <a:endParaRPr lang="it-IT" sz="16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Scompone le parti del problema.</a:t>
                      </a:r>
                    </a:p>
                    <a:p>
                      <a:r>
                        <a:rPr kumimoji="0" lang="it-IT" sz="1600" kern="1200" dirty="0" smtClean="0">
                          <a:solidFill>
                            <a:schemeClr val="dk1"/>
                          </a:solidFill>
                          <a:effectLst/>
                          <a:latin typeface="Times New Roman" pitchFamily="18" charset="0"/>
                          <a:ea typeface="+mn-ea"/>
                          <a:cs typeface="Times New Roman" pitchFamily="18" charset="0"/>
                        </a:rPr>
                        <a:t>Individua gli elementi significativi</a:t>
                      </a:r>
                      <a:endParaRPr lang="it-IT" sz="1600" dirty="0">
                        <a:latin typeface="Times New Roman" pitchFamily="18" charset="0"/>
                        <a:cs typeface="Times New Roman" pitchFamily="18" charset="0"/>
                      </a:endParaRPr>
                    </a:p>
                  </a:txBody>
                  <a:tcPr/>
                </a:tc>
              </a:tr>
              <a:tr h="1145477">
                <a:tc>
                  <a:txBody>
                    <a:bodyPr/>
                    <a:lstStyle/>
                    <a:p>
                      <a:r>
                        <a:rPr kumimoji="0" lang="it-IT" sz="1600" b="1" kern="1200" dirty="0" smtClean="0">
                          <a:solidFill>
                            <a:schemeClr val="dk1"/>
                          </a:solidFill>
                          <a:effectLst/>
                          <a:latin typeface="Times New Roman" pitchFamily="18" charset="0"/>
                          <a:ea typeface="+mn-ea"/>
                          <a:cs typeface="Times New Roman" pitchFamily="18" charset="0"/>
                        </a:rPr>
                        <a:t>RICAVARE DATI</a:t>
                      </a:r>
                      <a:endParaRPr lang="it-IT" sz="16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Costruire la</a:t>
                      </a:r>
                    </a:p>
                    <a:p>
                      <a:r>
                        <a:rPr kumimoji="0" lang="it-IT" sz="1600" kern="1200" dirty="0" smtClean="0">
                          <a:solidFill>
                            <a:schemeClr val="dk1"/>
                          </a:solidFill>
                          <a:effectLst/>
                          <a:latin typeface="Times New Roman" pitchFamily="18" charset="0"/>
                          <a:ea typeface="+mn-ea"/>
                          <a:cs typeface="Times New Roman" pitchFamily="18" charset="0"/>
                        </a:rPr>
                        <a:t>rappresentazione</a:t>
                      </a:r>
                    </a:p>
                    <a:p>
                      <a:r>
                        <a:rPr kumimoji="0" lang="it-IT" sz="1600" kern="1200" dirty="0" smtClean="0">
                          <a:solidFill>
                            <a:schemeClr val="dk1"/>
                          </a:solidFill>
                          <a:effectLst/>
                          <a:latin typeface="Times New Roman" pitchFamily="18" charset="0"/>
                          <a:ea typeface="+mn-ea"/>
                          <a:cs typeface="Times New Roman" pitchFamily="18" charset="0"/>
                        </a:rPr>
                        <a:t>interna della situazione problematica</a:t>
                      </a:r>
                      <a:endParaRPr lang="it-IT" sz="16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Comprende il</a:t>
                      </a:r>
                    </a:p>
                    <a:p>
                      <a:r>
                        <a:rPr kumimoji="0" lang="it-IT" sz="1600" kern="1200" dirty="0" smtClean="0">
                          <a:solidFill>
                            <a:schemeClr val="dk1"/>
                          </a:solidFill>
                          <a:effectLst/>
                          <a:latin typeface="Times New Roman" pitchFamily="18" charset="0"/>
                          <a:ea typeface="+mn-ea"/>
                          <a:cs typeface="Times New Roman" pitchFamily="18" charset="0"/>
                        </a:rPr>
                        <a:t>significato di ogni passo della situazione</a:t>
                      </a:r>
                    </a:p>
                    <a:p>
                      <a:r>
                        <a:rPr kumimoji="0" lang="it-IT" sz="1600" kern="1200" dirty="0" smtClean="0">
                          <a:solidFill>
                            <a:schemeClr val="dk1"/>
                          </a:solidFill>
                          <a:effectLst/>
                          <a:latin typeface="Times New Roman" pitchFamily="18" charset="0"/>
                          <a:ea typeface="+mn-ea"/>
                          <a:cs typeface="Times New Roman" pitchFamily="18" charset="0"/>
                        </a:rPr>
                        <a:t>problematica </a:t>
                      </a:r>
                      <a:endParaRPr lang="it-IT" sz="1600" dirty="0">
                        <a:latin typeface="Times New Roman" pitchFamily="18" charset="0"/>
                        <a:cs typeface="Times New Roman" pitchFamily="18" charset="0"/>
                      </a:endParaRPr>
                    </a:p>
                  </a:txBody>
                  <a:tcPr/>
                </a:tc>
              </a:tr>
              <a:tr h="2789895">
                <a:tc>
                  <a:txBody>
                    <a:bodyPr/>
                    <a:lstStyle/>
                    <a:p>
                      <a:r>
                        <a:rPr kumimoji="0" lang="it-IT" sz="1600" b="1" kern="1200" dirty="0" smtClean="0">
                          <a:solidFill>
                            <a:schemeClr val="dk1"/>
                          </a:solidFill>
                          <a:effectLst/>
                          <a:latin typeface="Times New Roman" pitchFamily="18" charset="0"/>
                          <a:ea typeface="+mn-ea"/>
                          <a:cs typeface="Times New Roman" pitchFamily="18" charset="0"/>
                        </a:rPr>
                        <a:t>ORGANIZZARE STRATEGIE</a:t>
                      </a:r>
                      <a:endParaRPr lang="it-IT" sz="16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Mettere insieme in una</a:t>
                      </a:r>
                    </a:p>
                    <a:p>
                      <a:r>
                        <a:rPr kumimoji="0" lang="it-IT" sz="1600" kern="1200" dirty="0" smtClean="0">
                          <a:solidFill>
                            <a:schemeClr val="dk1"/>
                          </a:solidFill>
                          <a:effectLst/>
                          <a:latin typeface="Times New Roman" pitchFamily="18" charset="0"/>
                          <a:ea typeface="+mn-ea"/>
                          <a:cs typeface="Times New Roman" pitchFamily="18" charset="0"/>
                        </a:rPr>
                        <a:t>rappresentazione</a:t>
                      </a:r>
                    </a:p>
                    <a:p>
                      <a:r>
                        <a:rPr kumimoji="0" lang="it-IT" sz="1600" kern="1200" dirty="0" smtClean="0">
                          <a:solidFill>
                            <a:schemeClr val="dk1"/>
                          </a:solidFill>
                          <a:effectLst/>
                          <a:latin typeface="Times New Roman" pitchFamily="18" charset="0"/>
                          <a:ea typeface="+mn-ea"/>
                          <a:cs typeface="Times New Roman" pitchFamily="18" charset="0"/>
                        </a:rPr>
                        <a:t>coerente con tutti i momenti della situazione problematica (integrare le</a:t>
                      </a:r>
                    </a:p>
                    <a:p>
                      <a:r>
                        <a:rPr kumimoji="0" lang="it-IT" sz="1600" kern="1200" dirty="0" smtClean="0">
                          <a:solidFill>
                            <a:schemeClr val="dk1"/>
                          </a:solidFill>
                          <a:effectLst/>
                          <a:latin typeface="Times New Roman" pitchFamily="18" charset="0"/>
                          <a:ea typeface="+mn-ea"/>
                          <a:cs typeface="Times New Roman" pitchFamily="18" charset="0"/>
                        </a:rPr>
                        <a:t>differenti parti del</a:t>
                      </a:r>
                    </a:p>
                    <a:p>
                      <a:r>
                        <a:rPr kumimoji="0" lang="it-IT" sz="1600" kern="1200" dirty="0" smtClean="0">
                          <a:solidFill>
                            <a:schemeClr val="dk1"/>
                          </a:solidFill>
                          <a:effectLst/>
                          <a:latin typeface="Times New Roman" pitchFamily="18" charset="0"/>
                          <a:ea typeface="+mn-ea"/>
                          <a:cs typeface="Times New Roman" pitchFamily="18" charset="0"/>
                        </a:rPr>
                        <a:t>problema in una</a:t>
                      </a:r>
                    </a:p>
                    <a:p>
                      <a:r>
                        <a:rPr kumimoji="0" lang="it-IT" sz="1600" kern="1200" dirty="0" smtClean="0">
                          <a:solidFill>
                            <a:schemeClr val="dk1"/>
                          </a:solidFill>
                          <a:effectLst/>
                          <a:latin typeface="Times New Roman" pitchFamily="18" charset="0"/>
                          <a:ea typeface="+mn-ea"/>
                          <a:cs typeface="Times New Roman" pitchFamily="18" charset="0"/>
                        </a:rPr>
                        <a:t>Struttura unitaria) </a:t>
                      </a:r>
                      <a:endParaRPr lang="it-IT" sz="16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Riconosce lo schema</a:t>
                      </a:r>
                    </a:p>
                    <a:p>
                      <a:r>
                        <a:rPr kumimoji="0" lang="it-IT" sz="1600" kern="1200" dirty="0" smtClean="0">
                          <a:solidFill>
                            <a:schemeClr val="dk1"/>
                          </a:solidFill>
                          <a:effectLst/>
                          <a:latin typeface="Times New Roman" pitchFamily="18" charset="0"/>
                          <a:ea typeface="+mn-ea"/>
                          <a:cs typeface="Times New Roman" pitchFamily="18" charset="0"/>
                        </a:rPr>
                        <a:t>o il tipo di problema.</a:t>
                      </a:r>
                    </a:p>
                    <a:p>
                      <a:endParaRPr lang="it-IT" sz="1600" dirty="0">
                        <a:latin typeface="Times New Roman" pitchFamily="18" charset="0"/>
                        <a:cs typeface="Times New Roman" pitchFamily="18" charset="0"/>
                      </a:endParaRPr>
                    </a:p>
                  </a:txBody>
                  <a:tcPr/>
                </a:tc>
              </a:tr>
              <a:tr h="975184">
                <a:tc>
                  <a:txBody>
                    <a:bodyPr/>
                    <a:lstStyle/>
                    <a:p>
                      <a:endParaRPr lang="it-IT"/>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Rappresentare la situazione</a:t>
                      </a:r>
                    </a:p>
                    <a:p>
                      <a:r>
                        <a:rPr kumimoji="0" lang="it-IT" sz="1600" kern="1200" dirty="0" smtClean="0">
                          <a:solidFill>
                            <a:schemeClr val="dk1"/>
                          </a:solidFill>
                          <a:effectLst/>
                          <a:latin typeface="Times New Roman" pitchFamily="18" charset="0"/>
                          <a:ea typeface="+mn-ea"/>
                          <a:cs typeface="Times New Roman" pitchFamily="18" charset="0"/>
                        </a:rPr>
                        <a:t>problematica in memoria e</a:t>
                      </a:r>
                    </a:p>
                    <a:p>
                      <a:r>
                        <a:rPr kumimoji="0" lang="it-IT" sz="1600" kern="1200" dirty="0" smtClean="0">
                          <a:solidFill>
                            <a:schemeClr val="dk1"/>
                          </a:solidFill>
                          <a:effectLst/>
                          <a:latin typeface="Times New Roman" pitchFamily="18" charset="0"/>
                          <a:ea typeface="+mn-ea"/>
                          <a:cs typeface="Times New Roman" pitchFamily="18" charset="0"/>
                        </a:rPr>
                        <a:t>individuare il piano di soluzione</a:t>
                      </a:r>
                      <a:endParaRPr lang="it-IT" sz="16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Ricerca in memoria,</a:t>
                      </a:r>
                    </a:p>
                    <a:p>
                      <a:r>
                        <a:rPr kumimoji="0" lang="it-IT" sz="1600" kern="1200" dirty="0" smtClean="0">
                          <a:solidFill>
                            <a:schemeClr val="dk1"/>
                          </a:solidFill>
                          <a:effectLst/>
                          <a:latin typeface="Times New Roman" pitchFamily="18" charset="0"/>
                          <a:ea typeface="+mn-ea"/>
                          <a:cs typeface="Times New Roman" pitchFamily="18" charset="0"/>
                        </a:rPr>
                        <a:t>all’interno dello</a:t>
                      </a:r>
                    </a:p>
                    <a:p>
                      <a:r>
                        <a:rPr kumimoji="0" lang="it-IT" sz="1600" kern="1200" dirty="0" smtClean="0">
                          <a:solidFill>
                            <a:schemeClr val="dk1"/>
                          </a:solidFill>
                          <a:effectLst/>
                          <a:latin typeface="Times New Roman" pitchFamily="18" charset="0"/>
                          <a:ea typeface="+mn-ea"/>
                          <a:cs typeface="Times New Roman" pitchFamily="18" charset="0"/>
                        </a:rPr>
                        <a:t>spazio della situazione problematica la strada per la soluzione</a:t>
                      </a:r>
                      <a:endParaRPr lang="it-IT" sz="1600" dirty="0">
                        <a:latin typeface="Times New Roman" pitchFamily="18" charset="0"/>
                        <a:cs typeface="Times New Roman" pitchFamily="18" charset="0"/>
                      </a:endParaRPr>
                    </a:p>
                  </a:txBody>
                  <a:tcPr/>
                </a:tc>
              </a:tr>
              <a:tr h="397069">
                <a:tc>
                  <a:txBody>
                    <a:bodyPr/>
                    <a:lstStyle/>
                    <a:p>
                      <a:endParaRPr lang="it-IT" dirty="0"/>
                    </a:p>
                  </a:txBody>
                  <a:tcPr/>
                </a:tc>
                <a:tc>
                  <a:txBody>
                    <a:bodyPr/>
                    <a:lstStyle/>
                    <a:p>
                      <a:endParaRPr lang="it-IT"/>
                    </a:p>
                  </a:txBody>
                  <a:tcPr/>
                </a:tc>
                <a:tc>
                  <a:txBody>
                    <a:bodyPr/>
                    <a:lstStyle/>
                    <a:p>
                      <a:endParaRPr lang="it-IT" dirty="0"/>
                    </a:p>
                  </a:txBody>
                  <a:tcPr/>
                </a:tc>
              </a:tr>
            </a:tbl>
          </a:graphicData>
        </a:graphic>
      </p:graphicFrame>
      <p:sp>
        <p:nvSpPr>
          <p:cNvPr id="7" name="CasellaDiTesto 6"/>
          <p:cNvSpPr txBox="1"/>
          <p:nvPr/>
        </p:nvSpPr>
        <p:spPr>
          <a:xfrm>
            <a:off x="6149798" y="3429000"/>
            <a:ext cx="2736304" cy="1107996"/>
          </a:xfrm>
          <a:prstGeom prst="rect">
            <a:avLst/>
          </a:prstGeom>
          <a:noFill/>
        </p:spPr>
        <p:txBody>
          <a:bodyPr wrap="square" rtlCol="0">
            <a:spAutoFit/>
          </a:bodyPr>
          <a:lstStyle/>
          <a:p>
            <a:r>
              <a:rPr lang="it-IT" sz="1600" dirty="0">
                <a:latin typeface="Times New Roman" pitchFamily="18" charset="0"/>
                <a:cs typeface="Times New Roman" pitchFamily="18" charset="0"/>
              </a:rPr>
              <a:t>Utilizza lo schema per</a:t>
            </a:r>
          </a:p>
          <a:p>
            <a:r>
              <a:rPr lang="it-IT" sz="1600" dirty="0">
                <a:latin typeface="Times New Roman" pitchFamily="18" charset="0"/>
                <a:cs typeface="Times New Roman" pitchFamily="18" charset="0"/>
              </a:rPr>
              <a:t>connettere fra loro le informazioni</a:t>
            </a:r>
          </a:p>
          <a:p>
            <a:endParaRPr lang="it-IT" dirty="0"/>
          </a:p>
        </p:txBody>
      </p:sp>
      <p:sp>
        <p:nvSpPr>
          <p:cNvPr id="8" name="CasellaDiTesto 7"/>
          <p:cNvSpPr txBox="1"/>
          <p:nvPr/>
        </p:nvSpPr>
        <p:spPr>
          <a:xfrm>
            <a:off x="6149798" y="4447732"/>
            <a:ext cx="2736304" cy="1077218"/>
          </a:xfrm>
          <a:prstGeom prst="rect">
            <a:avLst/>
          </a:prstGeom>
          <a:noFill/>
        </p:spPr>
        <p:txBody>
          <a:bodyPr wrap="square" rtlCol="0">
            <a:spAutoFit/>
          </a:bodyPr>
          <a:lstStyle/>
          <a:p>
            <a:r>
              <a:rPr lang="it-IT" sz="1600" dirty="0">
                <a:latin typeface="Times New Roman" pitchFamily="18" charset="0"/>
                <a:cs typeface="Times New Roman" pitchFamily="18" charset="0"/>
              </a:rPr>
              <a:t>Seleziona le</a:t>
            </a:r>
          </a:p>
          <a:p>
            <a:r>
              <a:rPr lang="it-IT" sz="1600" dirty="0">
                <a:latin typeface="Times New Roman" pitchFamily="18" charset="0"/>
                <a:cs typeface="Times New Roman" pitchFamily="18" charset="0"/>
              </a:rPr>
              <a:t>informazioni rilevanti</a:t>
            </a:r>
          </a:p>
          <a:p>
            <a:r>
              <a:rPr lang="it-IT" sz="1600" dirty="0">
                <a:latin typeface="Times New Roman" pitchFamily="18" charset="0"/>
                <a:cs typeface="Times New Roman" pitchFamily="18" charset="0"/>
              </a:rPr>
              <a:t>per giungere alla</a:t>
            </a:r>
          </a:p>
          <a:p>
            <a:r>
              <a:rPr lang="it-IT" sz="1600" dirty="0">
                <a:latin typeface="Times New Roman" pitchFamily="18" charset="0"/>
                <a:cs typeface="Times New Roman" pitchFamily="18" charset="0"/>
              </a:rPr>
              <a:t>soluzione</a:t>
            </a:r>
          </a:p>
        </p:txBody>
      </p:sp>
    </p:spTree>
    <p:extLst>
      <p:ext uri="{BB962C8B-B14F-4D97-AF65-F5344CB8AC3E}">
        <p14:creationId xmlns="" xmlns:p14="http://schemas.microsoft.com/office/powerpoint/2010/main" val="41406566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 xmlns:p14="http://schemas.microsoft.com/office/powerpoint/2010/main" val="1665628921"/>
              </p:ext>
            </p:extLst>
          </p:nvPr>
        </p:nvGraphicFramePr>
        <p:xfrm>
          <a:off x="0" y="0"/>
          <a:ext cx="9144000" cy="6858001"/>
        </p:xfrm>
        <a:graphic>
          <a:graphicData uri="http://schemas.openxmlformats.org/drawingml/2006/table">
            <a:tbl>
              <a:tblPr firstRow="1" bandRow="1">
                <a:tableStyleId>{5C22544A-7EE6-4342-B048-85BDC9FD1C3A}</a:tableStyleId>
              </a:tblPr>
              <a:tblGrid>
                <a:gridCol w="3048000"/>
                <a:gridCol w="3048000"/>
                <a:gridCol w="3048000"/>
              </a:tblGrid>
              <a:tr h="560805">
                <a:tc>
                  <a:txBody>
                    <a:bodyPr/>
                    <a:lstStyle/>
                    <a:p>
                      <a:r>
                        <a:rPr lang="it-IT" dirty="0" smtClean="0"/>
                        <a:t>DIMENSIONI</a:t>
                      </a:r>
                      <a:endParaRPr lang="it-IT" dirty="0"/>
                    </a:p>
                  </a:txBody>
                  <a:tcPr/>
                </a:tc>
                <a:tc>
                  <a:txBody>
                    <a:bodyPr/>
                    <a:lstStyle/>
                    <a:p>
                      <a:r>
                        <a:rPr kumimoji="0" lang="it-IT" sz="1800" b="1" kern="1200" dirty="0" smtClean="0">
                          <a:solidFill>
                            <a:schemeClr val="lt1"/>
                          </a:solidFill>
                          <a:effectLst/>
                          <a:latin typeface="+mn-lt"/>
                          <a:ea typeface="+mn-ea"/>
                          <a:cs typeface="+mn-cs"/>
                        </a:rPr>
                        <a:t>CRITERI</a:t>
                      </a:r>
                      <a:endParaRPr lang="it-IT" dirty="0"/>
                    </a:p>
                  </a:txBody>
                  <a:tcPr/>
                </a:tc>
                <a:tc>
                  <a:txBody>
                    <a:bodyPr/>
                    <a:lstStyle/>
                    <a:p>
                      <a:r>
                        <a:rPr kumimoji="0" lang="it-IT" sz="1800" b="1" kern="1200" dirty="0" smtClean="0">
                          <a:solidFill>
                            <a:schemeClr val="lt1"/>
                          </a:solidFill>
                          <a:effectLst/>
                          <a:latin typeface="+mn-lt"/>
                          <a:ea typeface="+mn-ea"/>
                          <a:cs typeface="+mn-cs"/>
                        </a:rPr>
                        <a:t>INDICATORI</a:t>
                      </a:r>
                      <a:endParaRPr lang="it-IT" dirty="0"/>
                    </a:p>
                  </a:txBody>
                  <a:tcPr/>
                </a:tc>
              </a:tr>
              <a:tr h="1511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600" b="1" kern="1200" dirty="0" smtClean="0">
                          <a:solidFill>
                            <a:schemeClr val="dk1"/>
                          </a:solidFill>
                          <a:effectLst/>
                          <a:latin typeface="Times New Roman" pitchFamily="18" charset="0"/>
                          <a:ea typeface="+mn-ea"/>
                          <a:cs typeface="Times New Roman" pitchFamily="18" charset="0"/>
                        </a:rPr>
                        <a:t>ORGANIZZARE STRATEGIE</a:t>
                      </a:r>
                      <a:endParaRPr lang="it-IT" sz="1600" dirty="0" smtClean="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Rappresentare la situazione</a:t>
                      </a:r>
                    </a:p>
                    <a:p>
                      <a:r>
                        <a:rPr kumimoji="0" lang="it-IT" sz="1600" kern="1200" dirty="0" smtClean="0">
                          <a:solidFill>
                            <a:schemeClr val="dk1"/>
                          </a:solidFill>
                          <a:effectLst/>
                          <a:latin typeface="Times New Roman" pitchFamily="18" charset="0"/>
                          <a:ea typeface="+mn-ea"/>
                          <a:cs typeface="Times New Roman" pitchFamily="18" charset="0"/>
                        </a:rPr>
                        <a:t>problematica in memoria e</a:t>
                      </a:r>
                    </a:p>
                    <a:p>
                      <a:r>
                        <a:rPr kumimoji="0" lang="it-IT" sz="1600" kern="1200" dirty="0" smtClean="0">
                          <a:solidFill>
                            <a:schemeClr val="dk1"/>
                          </a:solidFill>
                          <a:effectLst/>
                          <a:latin typeface="Times New Roman" pitchFamily="18" charset="0"/>
                          <a:ea typeface="+mn-ea"/>
                          <a:cs typeface="Times New Roman" pitchFamily="18" charset="0"/>
                        </a:rPr>
                        <a:t>individuare il piano di soluzione</a:t>
                      </a:r>
                      <a:endParaRPr lang="it-IT" sz="1600" dirty="0" smtClean="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a:txBody>
                  <a:tcPr/>
                </a:tc>
                <a:tc>
                  <a:txBody>
                    <a:bodyPr/>
                    <a:lstStyle/>
                    <a:p>
                      <a:pPr>
                        <a:lnSpc>
                          <a:spcPct val="115000"/>
                        </a:lnSpc>
                        <a:spcAft>
                          <a:spcPts val="0"/>
                        </a:spcAft>
                      </a:pPr>
                      <a:r>
                        <a:rPr lang="it-IT" sz="1600" dirty="0">
                          <a:solidFill>
                            <a:schemeClr val="bg1"/>
                          </a:solidFill>
                          <a:effectLst/>
                          <a:latin typeface="Times New Roman" pitchFamily="18" charset="0"/>
                          <a:ea typeface="Calibri"/>
                          <a:cs typeface="Times New Roman" pitchFamily="18" charset="0"/>
                        </a:rPr>
                        <a:t>Sa costruire e</a:t>
                      </a:r>
                    </a:p>
                    <a:p>
                      <a:pPr>
                        <a:lnSpc>
                          <a:spcPct val="115000"/>
                        </a:lnSpc>
                        <a:spcAft>
                          <a:spcPts val="0"/>
                        </a:spcAft>
                      </a:pPr>
                      <a:r>
                        <a:rPr lang="it-IT" sz="1600" dirty="0">
                          <a:solidFill>
                            <a:schemeClr val="bg1"/>
                          </a:solidFill>
                          <a:effectLst/>
                          <a:latin typeface="Times New Roman" pitchFamily="18" charset="0"/>
                          <a:ea typeface="Calibri"/>
                          <a:cs typeface="Times New Roman" pitchFamily="18" charset="0"/>
                        </a:rPr>
                        <a:t>monitorare il piano di</a:t>
                      </a:r>
                    </a:p>
                    <a:p>
                      <a:pPr>
                        <a:lnSpc>
                          <a:spcPct val="115000"/>
                        </a:lnSpc>
                        <a:spcAft>
                          <a:spcPts val="0"/>
                        </a:spcAft>
                      </a:pPr>
                      <a:r>
                        <a:rPr lang="it-IT" sz="1600" dirty="0">
                          <a:solidFill>
                            <a:schemeClr val="bg1"/>
                          </a:solidFill>
                          <a:effectLst/>
                          <a:latin typeface="Times New Roman" pitchFamily="18" charset="0"/>
                          <a:ea typeface="Calibri"/>
                          <a:cs typeface="Times New Roman" pitchFamily="18" charset="0"/>
                        </a:rPr>
                        <a:t>soluzione.</a:t>
                      </a:r>
                    </a:p>
                  </a:txBody>
                  <a:tcPr marL="68580" marR="68580" marT="0" marB="0"/>
                </a:tc>
              </a:tr>
              <a:tr h="1142975">
                <a:tc>
                  <a:txBody>
                    <a:bodyPr/>
                    <a:lstStyle/>
                    <a:p>
                      <a:endParaRPr lang="it-IT" sz="1600" dirty="0">
                        <a:latin typeface="Times New Roman" pitchFamily="18" charset="0"/>
                        <a:cs typeface="Times New Roman" pitchFamily="18" charset="0"/>
                      </a:endParaRPr>
                    </a:p>
                  </a:txBody>
                  <a:tcPr/>
                </a:tc>
                <a:tc>
                  <a:txBody>
                    <a:bodyPr/>
                    <a:lstStyle/>
                    <a:p>
                      <a:endParaRPr lang="it-IT" sz="16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 È in grado di generare</a:t>
                      </a:r>
                    </a:p>
                    <a:p>
                      <a:r>
                        <a:rPr kumimoji="0" lang="it-IT" sz="1600" kern="1200" dirty="0" smtClean="0">
                          <a:solidFill>
                            <a:schemeClr val="dk1"/>
                          </a:solidFill>
                          <a:effectLst/>
                          <a:latin typeface="Times New Roman" pitchFamily="18" charset="0"/>
                          <a:ea typeface="+mn-ea"/>
                          <a:cs typeface="Times New Roman" pitchFamily="18" charset="0"/>
                        </a:rPr>
                        <a:t>sotto-obiettivi, senza</a:t>
                      </a:r>
                    </a:p>
                    <a:p>
                      <a:r>
                        <a:rPr kumimoji="0" lang="it-IT" sz="1600" kern="1200" dirty="0" smtClean="0">
                          <a:solidFill>
                            <a:schemeClr val="dk1"/>
                          </a:solidFill>
                          <a:effectLst/>
                          <a:latin typeface="Times New Roman" pitchFamily="18" charset="0"/>
                          <a:ea typeface="+mn-ea"/>
                          <a:cs typeface="Times New Roman" pitchFamily="18" charset="0"/>
                        </a:rPr>
                        <a:t>agire direttamente su</a:t>
                      </a:r>
                    </a:p>
                    <a:p>
                      <a:r>
                        <a:rPr kumimoji="0" lang="it-IT" sz="1600" kern="1200" dirty="0" smtClean="0">
                          <a:solidFill>
                            <a:schemeClr val="dk1"/>
                          </a:solidFill>
                          <a:effectLst/>
                          <a:latin typeface="Times New Roman" pitchFamily="18" charset="0"/>
                          <a:ea typeface="+mn-ea"/>
                          <a:cs typeface="Times New Roman" pitchFamily="18" charset="0"/>
                        </a:rPr>
                        <a:t>di essi.</a:t>
                      </a:r>
                      <a:endParaRPr lang="it-IT" sz="1600" dirty="0">
                        <a:latin typeface="Times New Roman" pitchFamily="18" charset="0"/>
                        <a:cs typeface="Times New Roman" pitchFamily="18" charset="0"/>
                      </a:endParaRPr>
                    </a:p>
                  </a:txBody>
                  <a:tcPr/>
                </a:tc>
              </a:tr>
              <a:tr h="1366730">
                <a:tc>
                  <a:txBody>
                    <a:bodyPr/>
                    <a:lstStyle/>
                    <a:p>
                      <a:endParaRPr lang="it-IT" sz="1600" dirty="0">
                        <a:latin typeface="Times New Roman" pitchFamily="18" charset="0"/>
                        <a:cs typeface="Times New Roman" pitchFamily="18" charset="0"/>
                      </a:endParaRPr>
                    </a:p>
                  </a:txBody>
                  <a:tcPr/>
                </a:tc>
                <a:tc>
                  <a:txBody>
                    <a:bodyPr/>
                    <a:lstStyle/>
                    <a:p>
                      <a:endParaRPr lang="it-IT" sz="16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Riconosce gli</a:t>
                      </a:r>
                    </a:p>
                    <a:p>
                      <a:r>
                        <a:rPr kumimoji="0" lang="it-IT" sz="1600" kern="1200" dirty="0" smtClean="0">
                          <a:solidFill>
                            <a:schemeClr val="dk1"/>
                          </a:solidFill>
                          <a:effectLst/>
                          <a:latin typeface="Times New Roman" pitchFamily="18" charset="0"/>
                          <a:ea typeface="+mn-ea"/>
                          <a:cs typeface="Times New Roman" pitchFamily="18" charset="0"/>
                        </a:rPr>
                        <a:t>operatori da applicare</a:t>
                      </a:r>
                    </a:p>
                    <a:p>
                      <a:r>
                        <a:rPr kumimoji="0" lang="it-IT" sz="1600" kern="1200" dirty="0" smtClean="0">
                          <a:solidFill>
                            <a:schemeClr val="dk1"/>
                          </a:solidFill>
                          <a:effectLst/>
                          <a:latin typeface="Times New Roman" pitchFamily="18" charset="0"/>
                          <a:ea typeface="+mn-ea"/>
                          <a:cs typeface="Times New Roman" pitchFamily="18" charset="0"/>
                        </a:rPr>
                        <a:t>e il momento più</a:t>
                      </a:r>
                    </a:p>
                    <a:p>
                      <a:r>
                        <a:rPr kumimoji="0" lang="it-IT" sz="1600" kern="1200" dirty="0" smtClean="0">
                          <a:solidFill>
                            <a:schemeClr val="dk1"/>
                          </a:solidFill>
                          <a:effectLst/>
                          <a:latin typeface="Times New Roman" pitchFamily="18" charset="0"/>
                          <a:ea typeface="+mn-ea"/>
                          <a:cs typeface="Times New Roman" pitchFamily="18" charset="0"/>
                        </a:rPr>
                        <a:t>opportuno per farlo.</a:t>
                      </a:r>
                      <a:endParaRPr lang="it-IT" sz="1600" dirty="0">
                        <a:latin typeface="Times New Roman" pitchFamily="18" charset="0"/>
                        <a:cs typeface="Times New Roman" pitchFamily="18" charset="0"/>
                      </a:endParaRPr>
                    </a:p>
                  </a:txBody>
                  <a:tcPr/>
                </a:tc>
              </a:tr>
              <a:tr h="1249357">
                <a:tc>
                  <a:txBody>
                    <a:bodyPr/>
                    <a:lstStyle/>
                    <a:p>
                      <a:endParaRPr lang="it-IT"/>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Saper calcolare</a:t>
                      </a:r>
                      <a:endParaRPr lang="it-IT" sz="16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Identifica quali sono</a:t>
                      </a:r>
                    </a:p>
                    <a:p>
                      <a:r>
                        <a:rPr kumimoji="0" lang="it-IT" sz="1600" kern="1200" dirty="0" smtClean="0">
                          <a:solidFill>
                            <a:schemeClr val="dk1"/>
                          </a:solidFill>
                          <a:effectLst/>
                          <a:latin typeface="Times New Roman" pitchFamily="18" charset="0"/>
                          <a:ea typeface="+mn-ea"/>
                          <a:cs typeface="Times New Roman" pitchFamily="18" charset="0"/>
                        </a:rPr>
                        <a:t>le operazioni</a:t>
                      </a:r>
                    </a:p>
                    <a:p>
                      <a:r>
                        <a:rPr kumimoji="0" lang="it-IT" sz="1600" kern="1200" dirty="0" smtClean="0">
                          <a:solidFill>
                            <a:schemeClr val="dk1"/>
                          </a:solidFill>
                          <a:effectLst/>
                          <a:latin typeface="Times New Roman" pitchFamily="18" charset="0"/>
                          <a:ea typeface="+mn-ea"/>
                          <a:cs typeface="Times New Roman" pitchFamily="18" charset="0"/>
                        </a:rPr>
                        <a:t>necessarie per ottenere</a:t>
                      </a:r>
                    </a:p>
                    <a:p>
                      <a:r>
                        <a:rPr kumimoji="0" lang="it-IT" sz="1600" kern="1200" dirty="0" smtClean="0">
                          <a:solidFill>
                            <a:schemeClr val="dk1"/>
                          </a:solidFill>
                          <a:effectLst/>
                          <a:latin typeface="Times New Roman" pitchFamily="18" charset="0"/>
                          <a:ea typeface="+mn-ea"/>
                          <a:cs typeface="Times New Roman" pitchFamily="18" charset="0"/>
                        </a:rPr>
                        <a:t>i differenti sotto obiettivi</a:t>
                      </a:r>
                      <a:endParaRPr lang="it-IT" sz="1600" dirty="0">
                        <a:latin typeface="Times New Roman" pitchFamily="18" charset="0"/>
                        <a:cs typeface="Times New Roman" pitchFamily="18" charset="0"/>
                      </a:endParaRPr>
                    </a:p>
                  </a:txBody>
                  <a:tcPr/>
                </a:tc>
              </a:tr>
              <a:tr h="1026299">
                <a:tc>
                  <a:txBody>
                    <a:bodyPr/>
                    <a:lstStyle/>
                    <a:p>
                      <a:endParaRPr lang="it-IT"/>
                    </a:p>
                  </a:txBody>
                  <a:tcPr/>
                </a:tc>
                <a:tc>
                  <a:txBody>
                    <a:bodyPr/>
                    <a:lstStyle/>
                    <a:p>
                      <a:endParaRPr lang="it-IT" dirty="0"/>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Conosce gli algoritmi</a:t>
                      </a:r>
                    </a:p>
                    <a:p>
                      <a:r>
                        <a:rPr kumimoji="0" lang="it-IT" sz="1600" kern="1200" dirty="0" smtClean="0">
                          <a:solidFill>
                            <a:schemeClr val="dk1"/>
                          </a:solidFill>
                          <a:effectLst/>
                          <a:latin typeface="Times New Roman" pitchFamily="18" charset="0"/>
                          <a:ea typeface="+mn-ea"/>
                          <a:cs typeface="Times New Roman" pitchFamily="18" charset="0"/>
                        </a:rPr>
                        <a:t>di calcolo (tecnica</a:t>
                      </a:r>
                    </a:p>
                    <a:p>
                      <a:r>
                        <a:rPr kumimoji="0" lang="it-IT" sz="1600" kern="1200" dirty="0" smtClean="0">
                          <a:solidFill>
                            <a:schemeClr val="dk1"/>
                          </a:solidFill>
                          <a:effectLst/>
                          <a:latin typeface="Times New Roman" pitchFamily="18" charset="0"/>
                          <a:ea typeface="+mn-ea"/>
                          <a:cs typeface="Times New Roman" pitchFamily="18" charset="0"/>
                        </a:rPr>
                        <a:t>delle quattro</a:t>
                      </a:r>
                    </a:p>
                    <a:p>
                      <a:r>
                        <a:rPr kumimoji="0" lang="it-IT" sz="1600" kern="1200" dirty="0" smtClean="0">
                          <a:solidFill>
                            <a:schemeClr val="dk1"/>
                          </a:solidFill>
                          <a:effectLst/>
                          <a:latin typeface="Times New Roman" pitchFamily="18" charset="0"/>
                          <a:ea typeface="+mn-ea"/>
                          <a:cs typeface="Times New Roman" pitchFamily="18" charset="0"/>
                        </a:rPr>
                        <a:t>operazioni).</a:t>
                      </a:r>
                      <a:endParaRPr lang="it-IT" sz="1600"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 xmlns:p14="http://schemas.microsoft.com/office/powerpoint/2010/main" val="37063273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 xmlns:p14="http://schemas.microsoft.com/office/powerpoint/2010/main" val="1972565183"/>
              </p:ext>
            </p:extLst>
          </p:nvPr>
        </p:nvGraphicFramePr>
        <p:xfrm>
          <a:off x="0" y="0"/>
          <a:ext cx="9144000" cy="6858000"/>
        </p:xfrm>
        <a:graphic>
          <a:graphicData uri="http://schemas.openxmlformats.org/drawingml/2006/table">
            <a:tbl>
              <a:tblPr firstRow="1" bandRow="1">
                <a:tableStyleId>{5C22544A-7EE6-4342-B048-85BDC9FD1C3A}</a:tableStyleId>
              </a:tblPr>
              <a:tblGrid>
                <a:gridCol w="3048000"/>
                <a:gridCol w="3048000"/>
                <a:gridCol w="3048000"/>
              </a:tblGrid>
              <a:tr h="596458">
                <a:tc>
                  <a:txBody>
                    <a:bodyPr/>
                    <a:lstStyle/>
                    <a:p>
                      <a:r>
                        <a:rPr lang="it-IT" dirty="0" smtClean="0"/>
                        <a:t>DIMENSIONI</a:t>
                      </a:r>
                      <a:endParaRPr lang="it-IT" dirty="0"/>
                    </a:p>
                  </a:txBody>
                  <a:tcPr/>
                </a:tc>
                <a:tc>
                  <a:txBody>
                    <a:bodyPr/>
                    <a:lstStyle/>
                    <a:p>
                      <a:r>
                        <a:rPr kumimoji="0" lang="it-IT" sz="1800" b="1" kern="1200" dirty="0" smtClean="0">
                          <a:solidFill>
                            <a:schemeClr val="lt1"/>
                          </a:solidFill>
                          <a:effectLst/>
                          <a:latin typeface="+mn-lt"/>
                          <a:ea typeface="+mn-ea"/>
                          <a:cs typeface="+mn-cs"/>
                        </a:rPr>
                        <a:t>CRITERI</a:t>
                      </a:r>
                      <a:endParaRPr lang="it-IT" dirty="0"/>
                    </a:p>
                  </a:txBody>
                  <a:tcPr/>
                </a:tc>
                <a:tc>
                  <a:txBody>
                    <a:bodyPr/>
                    <a:lstStyle/>
                    <a:p>
                      <a:r>
                        <a:rPr kumimoji="0" lang="it-IT" sz="1800" b="1" kern="1200" dirty="0" smtClean="0">
                          <a:solidFill>
                            <a:schemeClr val="lt1"/>
                          </a:solidFill>
                          <a:effectLst/>
                          <a:latin typeface="+mn-lt"/>
                          <a:ea typeface="+mn-ea"/>
                          <a:cs typeface="+mn-cs"/>
                        </a:rPr>
                        <a:t>INDICATORI</a:t>
                      </a:r>
                      <a:endParaRPr lang="it-IT" dirty="0"/>
                    </a:p>
                  </a:txBody>
                  <a:tcPr/>
                </a:tc>
              </a:tr>
              <a:tr h="1884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600" b="1" kern="1200" dirty="0" smtClean="0">
                          <a:solidFill>
                            <a:schemeClr val="dk1"/>
                          </a:solidFill>
                          <a:effectLst/>
                          <a:latin typeface="Times New Roman" pitchFamily="18" charset="0"/>
                          <a:ea typeface="+mn-ea"/>
                          <a:cs typeface="Times New Roman" pitchFamily="18" charset="0"/>
                        </a:rPr>
                        <a:t>RIFLETTEREE SUL PROCEDIMENTO RISOLUTIVO</a:t>
                      </a:r>
                      <a:endParaRPr lang="it-IT" sz="1600" dirty="0" smtClean="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Individuare i possibili errori</a:t>
                      </a:r>
                      <a:endParaRPr lang="it-IT" sz="1600" dirty="0">
                        <a:latin typeface="Times New Roman" pitchFamily="18" charset="0"/>
                        <a:cs typeface="Times New Roman" pitchFamily="18" charset="0"/>
                      </a:endParaRPr>
                    </a:p>
                  </a:txBody>
                  <a:tcPr/>
                </a:tc>
                <a:tc>
                  <a:txBody>
                    <a:bodyPr/>
                    <a:lstStyle/>
                    <a:p>
                      <a:pPr>
                        <a:lnSpc>
                          <a:spcPct val="115000"/>
                        </a:lnSpc>
                        <a:spcAft>
                          <a:spcPts val="0"/>
                        </a:spcAft>
                      </a:pPr>
                      <a:r>
                        <a:rPr kumimoji="0" lang="it-IT" sz="1600" kern="1200" dirty="0" smtClean="0">
                          <a:solidFill>
                            <a:schemeClr val="dk1"/>
                          </a:solidFill>
                          <a:effectLst/>
                          <a:latin typeface="Times New Roman" pitchFamily="18" charset="0"/>
                          <a:ea typeface="+mn-ea"/>
                          <a:cs typeface="Times New Roman" pitchFamily="18" charset="0"/>
                        </a:rPr>
                        <a:t>Cogliere i nessi di causalità</a:t>
                      </a:r>
                      <a:endParaRPr lang="it-IT" sz="1600" dirty="0">
                        <a:solidFill>
                          <a:schemeClr val="bg1"/>
                        </a:solidFill>
                        <a:effectLst/>
                        <a:latin typeface="Times New Roman" pitchFamily="18" charset="0"/>
                        <a:ea typeface="Calibri"/>
                        <a:cs typeface="Times New Roman" pitchFamily="18" charset="0"/>
                      </a:endParaRPr>
                    </a:p>
                  </a:txBody>
                  <a:tcPr marL="68580" marR="68580" marT="0" marB="0"/>
                </a:tc>
              </a:tr>
              <a:tr h="1594359">
                <a:tc>
                  <a:txBody>
                    <a:bodyPr/>
                    <a:lstStyle/>
                    <a:p>
                      <a:r>
                        <a:rPr kumimoji="0" lang="it-IT" sz="1600" b="1" kern="1200" dirty="0" smtClean="0">
                          <a:solidFill>
                            <a:schemeClr val="dk1"/>
                          </a:solidFill>
                          <a:effectLst/>
                          <a:latin typeface="Times New Roman" pitchFamily="18" charset="0"/>
                          <a:ea typeface="+mn-ea"/>
                          <a:cs typeface="Times New Roman" pitchFamily="18" charset="0"/>
                        </a:rPr>
                        <a:t>CAPACITA’ DI SOCIALIZZARE CON I COMPAGNI I RISULTATI OTTENUTI RISPETTANDO LE IDEE ALTRUI</a:t>
                      </a:r>
                      <a:endParaRPr lang="it-IT" sz="16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Discutere con i compagni l’esperienza condivisa</a:t>
                      </a:r>
                      <a:endParaRPr lang="it-IT" sz="16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Interviene rispettando le idee e i tempi di esposizione altrui</a:t>
                      </a:r>
                      <a:endParaRPr lang="it-IT" sz="1600" dirty="0">
                        <a:latin typeface="Times New Roman" pitchFamily="18" charset="0"/>
                        <a:cs typeface="Times New Roman" pitchFamily="18" charset="0"/>
                      </a:endParaRPr>
                    </a:p>
                  </a:txBody>
                  <a:tcPr/>
                </a:tc>
              </a:tr>
              <a:tr h="1453619">
                <a:tc>
                  <a:txBody>
                    <a:bodyPr/>
                    <a:lstStyle/>
                    <a:p>
                      <a:endParaRPr lang="it-IT" sz="16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Utilizzare la terminologia scientifica appropriata per descrivere l’esperienza vissuta</a:t>
                      </a:r>
                      <a:endParaRPr lang="it-IT" sz="16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Espone le proprie considerazioni con un linguaggio appropriato</a:t>
                      </a:r>
                      <a:endParaRPr lang="it-IT" sz="1600" dirty="0">
                        <a:latin typeface="Times New Roman" pitchFamily="18" charset="0"/>
                        <a:cs typeface="Times New Roman" pitchFamily="18" charset="0"/>
                      </a:endParaRPr>
                    </a:p>
                  </a:txBody>
                  <a:tcPr/>
                </a:tc>
              </a:tr>
              <a:tr h="1328784">
                <a:tc>
                  <a:txBody>
                    <a:bodyPr/>
                    <a:lstStyle/>
                    <a:p>
                      <a:endParaRPr lang="it-IT" dirty="0"/>
                    </a:p>
                  </a:txBody>
                  <a:tcPr/>
                </a:tc>
                <a:tc>
                  <a:txBody>
                    <a:bodyPr/>
                    <a:lstStyle/>
                    <a:p>
                      <a:endParaRPr lang="it-IT" sz="1600" dirty="0">
                        <a:latin typeface="Times New Roman" pitchFamily="18" charset="0"/>
                        <a:cs typeface="Times New Roman" pitchFamily="18" charset="0"/>
                      </a:endParaRPr>
                    </a:p>
                  </a:txBody>
                  <a:tcPr/>
                </a:tc>
                <a:tc>
                  <a:txBody>
                    <a:bodyPr/>
                    <a:lstStyle/>
                    <a:p>
                      <a:endParaRPr lang="it-IT" sz="1600" dirty="0">
                        <a:latin typeface="Times New Roman" pitchFamily="18" charset="0"/>
                        <a:cs typeface="Times New Roman" pitchFamily="18" charset="0"/>
                      </a:endParaRPr>
                    </a:p>
                  </a:txBody>
                  <a:tcPr/>
                </a:tc>
              </a:tr>
            </a:tbl>
          </a:graphicData>
        </a:graphic>
      </p:graphicFrame>
    </p:spTree>
    <p:extLst>
      <p:ext uri="{BB962C8B-B14F-4D97-AF65-F5344CB8AC3E}">
        <p14:creationId xmlns="" xmlns:p14="http://schemas.microsoft.com/office/powerpoint/2010/main" val="4098035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 xmlns:p14="http://schemas.microsoft.com/office/powerpoint/2010/main" val="379796705"/>
              </p:ext>
            </p:extLst>
          </p:nvPr>
        </p:nvGraphicFramePr>
        <p:xfrm>
          <a:off x="0" y="-27384"/>
          <a:ext cx="9144000" cy="7142206"/>
        </p:xfrm>
        <a:graphic>
          <a:graphicData uri="http://schemas.openxmlformats.org/drawingml/2006/table">
            <a:tbl>
              <a:tblPr firstRow="1" bandRow="1">
                <a:tableStyleId>{5C22544A-7EE6-4342-B048-85BDC9FD1C3A}</a:tableStyleId>
              </a:tblPr>
              <a:tblGrid>
                <a:gridCol w="1828800"/>
                <a:gridCol w="1943112"/>
                <a:gridCol w="1714488"/>
                <a:gridCol w="1828800"/>
                <a:gridCol w="1828800"/>
              </a:tblGrid>
              <a:tr h="504056">
                <a:tc>
                  <a:txBody>
                    <a:bodyPr/>
                    <a:lstStyle/>
                    <a:p>
                      <a:r>
                        <a:rPr kumimoji="0" lang="it-IT" sz="1600" b="1" kern="1200" dirty="0" smtClean="0">
                          <a:solidFill>
                            <a:schemeClr val="lt1"/>
                          </a:solidFill>
                          <a:effectLst/>
                          <a:latin typeface="Times New Roman" pitchFamily="18" charset="0"/>
                          <a:ea typeface="+mn-ea"/>
                          <a:cs typeface="Times New Roman" pitchFamily="18" charset="0"/>
                        </a:rPr>
                        <a:t>DIMENSIONI</a:t>
                      </a:r>
                      <a:endParaRPr lang="it-IT" sz="1600" dirty="0">
                        <a:latin typeface="Times New Roman" pitchFamily="18" charset="0"/>
                        <a:cs typeface="Times New Roman" pitchFamily="18" charset="0"/>
                      </a:endParaRPr>
                    </a:p>
                  </a:txBody>
                  <a:tcPr/>
                </a:tc>
                <a:tc>
                  <a:txBody>
                    <a:bodyPr/>
                    <a:lstStyle/>
                    <a:p>
                      <a:r>
                        <a:rPr kumimoji="0" lang="it-IT" sz="1600" b="1" kern="1200" dirty="0" smtClean="0">
                          <a:solidFill>
                            <a:schemeClr val="lt1"/>
                          </a:solidFill>
                          <a:effectLst/>
                          <a:latin typeface="Times New Roman" pitchFamily="18" charset="0"/>
                          <a:ea typeface="+mn-ea"/>
                          <a:cs typeface="Times New Roman" pitchFamily="18" charset="0"/>
                        </a:rPr>
                        <a:t>SUFFICIENTE</a:t>
                      </a:r>
                      <a:endParaRPr lang="it-IT" sz="1600" dirty="0">
                        <a:latin typeface="Times New Roman" pitchFamily="18" charset="0"/>
                        <a:cs typeface="Times New Roman" pitchFamily="18" charset="0"/>
                      </a:endParaRPr>
                    </a:p>
                  </a:txBody>
                  <a:tcPr/>
                </a:tc>
                <a:tc>
                  <a:txBody>
                    <a:bodyPr/>
                    <a:lstStyle/>
                    <a:p>
                      <a:r>
                        <a:rPr kumimoji="0" lang="it-IT" sz="1600" b="1" kern="1200" dirty="0" smtClean="0">
                          <a:solidFill>
                            <a:schemeClr val="lt1"/>
                          </a:solidFill>
                          <a:effectLst/>
                          <a:latin typeface="Times New Roman" pitchFamily="18" charset="0"/>
                          <a:ea typeface="+mn-ea"/>
                          <a:cs typeface="Times New Roman" pitchFamily="18" charset="0"/>
                        </a:rPr>
                        <a:t>BUONO</a:t>
                      </a:r>
                      <a:endParaRPr lang="it-IT" sz="1600" dirty="0">
                        <a:latin typeface="Times New Roman" pitchFamily="18" charset="0"/>
                        <a:cs typeface="Times New Roman" pitchFamily="18" charset="0"/>
                      </a:endParaRPr>
                    </a:p>
                  </a:txBody>
                  <a:tcPr/>
                </a:tc>
                <a:tc>
                  <a:txBody>
                    <a:bodyPr/>
                    <a:lstStyle/>
                    <a:p>
                      <a:r>
                        <a:rPr kumimoji="0" lang="it-IT" sz="1600" b="1" kern="1200" dirty="0" smtClean="0">
                          <a:solidFill>
                            <a:schemeClr val="lt1"/>
                          </a:solidFill>
                          <a:effectLst/>
                          <a:latin typeface="Times New Roman" pitchFamily="18" charset="0"/>
                          <a:ea typeface="+mn-ea"/>
                          <a:cs typeface="Times New Roman" pitchFamily="18" charset="0"/>
                        </a:rPr>
                        <a:t>OTTIMO</a:t>
                      </a:r>
                      <a:endParaRPr lang="it-IT" sz="1600" dirty="0">
                        <a:latin typeface="Times New Roman" pitchFamily="18" charset="0"/>
                        <a:cs typeface="Times New Roman" pitchFamily="18" charset="0"/>
                      </a:endParaRPr>
                    </a:p>
                  </a:txBody>
                  <a:tcPr/>
                </a:tc>
                <a:tc>
                  <a:txBody>
                    <a:bodyPr/>
                    <a:lstStyle/>
                    <a:p>
                      <a:r>
                        <a:rPr kumimoji="0" lang="it-IT" sz="1600" b="1" kern="1200" dirty="0" smtClean="0">
                          <a:solidFill>
                            <a:schemeClr val="lt1"/>
                          </a:solidFill>
                          <a:effectLst/>
                          <a:latin typeface="Times New Roman" pitchFamily="18" charset="0"/>
                          <a:ea typeface="+mn-ea"/>
                          <a:cs typeface="Times New Roman" pitchFamily="18" charset="0"/>
                        </a:rPr>
                        <a:t>ECCELLENTE</a:t>
                      </a:r>
                      <a:endParaRPr lang="it-IT" sz="1600" dirty="0">
                        <a:latin typeface="Times New Roman" pitchFamily="18" charset="0"/>
                        <a:cs typeface="Times New Roman" pitchFamily="18" charset="0"/>
                      </a:endParaRPr>
                    </a:p>
                  </a:txBody>
                  <a:tcPr/>
                </a:tc>
              </a:tr>
              <a:tr h="1080120">
                <a:tc>
                  <a:txBody>
                    <a:bodyPr/>
                    <a:lstStyle/>
                    <a:p>
                      <a:r>
                        <a:rPr kumimoji="0" lang="it-IT" sz="1400" b="1" kern="1200" dirty="0" smtClean="0">
                          <a:solidFill>
                            <a:schemeClr val="dk1"/>
                          </a:solidFill>
                          <a:effectLst/>
                          <a:latin typeface="Times New Roman" pitchFamily="18" charset="0"/>
                          <a:ea typeface="+mn-ea"/>
                          <a:cs typeface="Times New Roman" pitchFamily="18" charset="0"/>
                        </a:rPr>
                        <a:t>COMPRENDERE IL TESTO E INDIVIDUARE</a:t>
                      </a:r>
                      <a:r>
                        <a:rPr kumimoji="0" lang="it-IT" sz="1400" b="1" kern="1200" baseline="0" dirty="0" smtClean="0">
                          <a:solidFill>
                            <a:schemeClr val="dk1"/>
                          </a:solidFill>
                          <a:effectLst/>
                          <a:latin typeface="Times New Roman" pitchFamily="18" charset="0"/>
                          <a:ea typeface="+mn-ea"/>
                          <a:cs typeface="Times New Roman" pitchFamily="18" charset="0"/>
                        </a:rPr>
                        <a:t> </a:t>
                      </a:r>
                      <a:r>
                        <a:rPr kumimoji="0" lang="it-IT" sz="1400" b="1" kern="1200" dirty="0" smtClean="0">
                          <a:solidFill>
                            <a:schemeClr val="dk1"/>
                          </a:solidFill>
                          <a:effectLst/>
                          <a:latin typeface="Times New Roman" pitchFamily="18" charset="0"/>
                          <a:ea typeface="+mn-ea"/>
                          <a:cs typeface="Times New Roman" pitchFamily="18" charset="0"/>
                        </a:rPr>
                        <a:t>LA RICHIESTA</a:t>
                      </a:r>
                      <a:endParaRPr lang="it-IT" sz="14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Con l’aiuto</a:t>
                      </a:r>
                    </a:p>
                    <a:p>
                      <a:r>
                        <a:rPr kumimoji="0" lang="it-IT" sz="1600" kern="1200" dirty="0" smtClean="0">
                          <a:solidFill>
                            <a:schemeClr val="dk1"/>
                          </a:solidFill>
                          <a:effectLst/>
                          <a:latin typeface="Times New Roman" pitchFamily="18" charset="0"/>
                          <a:ea typeface="+mn-ea"/>
                          <a:cs typeface="Times New Roman" pitchFamily="18" charset="0"/>
                        </a:rPr>
                        <a:t>dell’insegnante</a:t>
                      </a:r>
                      <a:endParaRPr lang="it-IT" sz="1600" dirty="0">
                        <a:latin typeface="Times New Roman" pitchFamily="18" charset="0"/>
                        <a:cs typeface="Times New Roman" pitchFamily="18" charset="0"/>
                      </a:endParaRPr>
                    </a:p>
                  </a:txBody>
                  <a:tcPr/>
                </a:tc>
                <a:tc>
                  <a:txBody>
                    <a:bodyPr/>
                    <a:lstStyle/>
                    <a:p>
                      <a:pPr>
                        <a:lnSpc>
                          <a:spcPct val="115000"/>
                        </a:lnSpc>
                        <a:spcAft>
                          <a:spcPts val="0"/>
                        </a:spcAft>
                      </a:pPr>
                      <a:r>
                        <a:rPr lang="it-IT" sz="1600" dirty="0">
                          <a:effectLst/>
                          <a:latin typeface="Times New Roman" pitchFamily="18" charset="0"/>
                          <a:ea typeface="Calibri"/>
                          <a:cs typeface="Times New Roman" pitchFamily="18" charset="0"/>
                        </a:rPr>
                        <a:t>In parte con l’aiuto</a:t>
                      </a:r>
                    </a:p>
                    <a:p>
                      <a:pPr>
                        <a:lnSpc>
                          <a:spcPct val="115000"/>
                        </a:lnSpc>
                        <a:spcAft>
                          <a:spcPts val="0"/>
                        </a:spcAft>
                      </a:pPr>
                      <a:r>
                        <a:rPr lang="it-IT" sz="1600" dirty="0">
                          <a:effectLst/>
                          <a:latin typeface="Times New Roman" pitchFamily="18" charset="0"/>
                          <a:ea typeface="Calibri"/>
                          <a:cs typeface="Times New Roman" pitchFamily="18" charset="0"/>
                        </a:rPr>
                        <a:t>dell’insegnante</a:t>
                      </a:r>
                    </a:p>
                  </a:txBody>
                  <a:tcPr marL="68580" marR="68580" marT="0" marB="0"/>
                </a:tc>
                <a:tc>
                  <a:txBody>
                    <a:bodyPr/>
                    <a:lstStyle/>
                    <a:p>
                      <a:r>
                        <a:rPr kumimoji="0" lang="it-IT" sz="1600" kern="1200" dirty="0" smtClean="0">
                          <a:solidFill>
                            <a:schemeClr val="dk1"/>
                          </a:solidFill>
                          <a:effectLst/>
                          <a:latin typeface="Times New Roman" pitchFamily="18" charset="0"/>
                          <a:ea typeface="+mn-ea"/>
                          <a:cs typeface="Times New Roman" pitchFamily="18" charset="0"/>
                        </a:rPr>
                        <a:t>In modo autonomo</a:t>
                      </a:r>
                      <a:endParaRPr lang="it-IT" sz="1600" dirty="0">
                        <a:latin typeface="Times New Roman" pitchFamily="18" charset="0"/>
                        <a:cs typeface="Times New Roman" pitchFamily="18" charset="0"/>
                      </a:endParaRPr>
                    </a:p>
                  </a:txBody>
                  <a:tcPr/>
                </a:tc>
                <a:tc>
                  <a:txBody>
                    <a:bodyPr/>
                    <a:lstStyle/>
                    <a:p>
                      <a:r>
                        <a:rPr lang="it-IT" sz="1600" dirty="0" smtClean="0">
                          <a:latin typeface="Times New Roman" pitchFamily="18" charset="0"/>
                          <a:cs typeface="Times New Roman" pitchFamily="18" charset="0"/>
                        </a:rPr>
                        <a:t>In modo autonomo</a:t>
                      </a:r>
                      <a:r>
                        <a:rPr lang="it-IT" sz="1600" baseline="0" dirty="0" smtClean="0">
                          <a:latin typeface="Times New Roman" pitchFamily="18" charset="0"/>
                          <a:cs typeface="Times New Roman" pitchFamily="18" charset="0"/>
                        </a:rPr>
                        <a:t> e originale con metodo sicuro</a:t>
                      </a:r>
                      <a:endParaRPr lang="it-IT" sz="1600" dirty="0">
                        <a:latin typeface="Times New Roman" pitchFamily="18" charset="0"/>
                        <a:cs typeface="Times New Roman" pitchFamily="18" charset="0"/>
                      </a:endParaRPr>
                    </a:p>
                  </a:txBody>
                  <a:tcPr/>
                </a:tc>
              </a:tr>
              <a:tr h="273536">
                <a:tc>
                  <a:txBody>
                    <a:bodyPr/>
                    <a:lstStyle/>
                    <a:p>
                      <a:r>
                        <a:rPr kumimoji="0" lang="it-IT" sz="1400" b="1" kern="1200" dirty="0" smtClean="0">
                          <a:solidFill>
                            <a:schemeClr val="dk1"/>
                          </a:solidFill>
                          <a:effectLst/>
                          <a:latin typeface="Times New Roman" pitchFamily="18" charset="0"/>
                          <a:ea typeface="+mn-ea"/>
                          <a:cs typeface="Times New Roman" pitchFamily="18" charset="0"/>
                        </a:rPr>
                        <a:t>RICAVARE DATI</a:t>
                      </a:r>
                      <a:endParaRPr lang="it-IT" sz="14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Con l’aiuto</a:t>
                      </a:r>
                    </a:p>
                    <a:p>
                      <a:r>
                        <a:rPr kumimoji="0" lang="it-IT" sz="1600" kern="1200" dirty="0" smtClean="0">
                          <a:solidFill>
                            <a:schemeClr val="dk1"/>
                          </a:solidFill>
                          <a:effectLst/>
                          <a:latin typeface="Times New Roman" pitchFamily="18" charset="0"/>
                          <a:ea typeface="+mn-ea"/>
                          <a:cs typeface="Times New Roman" pitchFamily="18" charset="0"/>
                        </a:rPr>
                        <a:t>dell’insegnante</a:t>
                      </a:r>
                      <a:endParaRPr lang="it-IT" sz="1600" dirty="0" smtClean="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a:txBody>
                  <a:tcPr/>
                </a:tc>
                <a:tc>
                  <a:txBody>
                    <a:bodyPr/>
                    <a:lstStyle/>
                    <a:p>
                      <a:pPr>
                        <a:lnSpc>
                          <a:spcPct val="115000"/>
                        </a:lnSpc>
                        <a:spcAft>
                          <a:spcPts val="0"/>
                        </a:spcAft>
                      </a:pPr>
                      <a:r>
                        <a:rPr lang="it-IT" sz="1600" dirty="0" smtClean="0">
                          <a:effectLst/>
                          <a:latin typeface="Times New Roman" pitchFamily="18" charset="0"/>
                          <a:ea typeface="Calibri"/>
                          <a:cs typeface="Times New Roman" pitchFamily="18" charset="0"/>
                        </a:rPr>
                        <a:t>In parte con l’aiuto</a:t>
                      </a:r>
                    </a:p>
                    <a:p>
                      <a:pPr>
                        <a:lnSpc>
                          <a:spcPct val="115000"/>
                        </a:lnSpc>
                        <a:spcAft>
                          <a:spcPts val="0"/>
                        </a:spcAft>
                      </a:pPr>
                      <a:r>
                        <a:rPr lang="it-IT" sz="1600" dirty="0" smtClean="0">
                          <a:effectLst/>
                          <a:latin typeface="Times New Roman" pitchFamily="18" charset="0"/>
                          <a:ea typeface="Calibri"/>
                          <a:cs typeface="Times New Roman" pitchFamily="18" charset="0"/>
                        </a:rPr>
                        <a:t>dell’insegnante</a:t>
                      </a:r>
                    </a:p>
                    <a:p>
                      <a:endParaRPr lang="it-I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600" kern="1200" dirty="0" smtClean="0">
                          <a:solidFill>
                            <a:schemeClr val="dk1"/>
                          </a:solidFill>
                          <a:effectLst/>
                          <a:latin typeface="Times New Roman" pitchFamily="18" charset="0"/>
                          <a:ea typeface="+mn-ea"/>
                          <a:cs typeface="Times New Roman" pitchFamily="18" charset="0"/>
                        </a:rPr>
                        <a:t>In modo autonomo</a:t>
                      </a:r>
                      <a:endParaRPr lang="it-IT" sz="1600" dirty="0" smtClean="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Times New Roman" pitchFamily="18" charset="0"/>
                          <a:cs typeface="Times New Roman" pitchFamily="18" charset="0"/>
                        </a:rPr>
                        <a:t>In modo autonomo</a:t>
                      </a:r>
                      <a:r>
                        <a:rPr lang="it-IT" sz="1600" baseline="0" dirty="0" smtClean="0">
                          <a:latin typeface="Times New Roman" pitchFamily="18" charset="0"/>
                          <a:cs typeface="Times New Roman" pitchFamily="18" charset="0"/>
                        </a:rPr>
                        <a:t> e originale con metodo sicuro</a:t>
                      </a:r>
                      <a:endParaRPr lang="it-IT" sz="1600" dirty="0" smtClean="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a:txBody>
                  <a:tcPr/>
                </a:tc>
              </a:tr>
              <a:tr h="1168627">
                <a:tc>
                  <a:txBody>
                    <a:bodyPr/>
                    <a:lstStyle/>
                    <a:p>
                      <a:r>
                        <a:rPr kumimoji="0" lang="it-IT" sz="1400" b="1" kern="1200" dirty="0" smtClean="0">
                          <a:solidFill>
                            <a:schemeClr val="dk1"/>
                          </a:solidFill>
                          <a:effectLst/>
                          <a:latin typeface="Times New Roman" pitchFamily="18" charset="0"/>
                          <a:ea typeface="+mn-ea"/>
                          <a:cs typeface="Times New Roman" pitchFamily="18" charset="0"/>
                        </a:rPr>
                        <a:t>ORGANIZZARE STRATEGIE</a:t>
                      </a:r>
                      <a:endParaRPr lang="it-IT" sz="14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Con l’aiuto</a:t>
                      </a:r>
                    </a:p>
                    <a:p>
                      <a:r>
                        <a:rPr kumimoji="0" lang="it-IT" sz="1600" kern="1200" dirty="0" smtClean="0">
                          <a:solidFill>
                            <a:schemeClr val="dk1"/>
                          </a:solidFill>
                          <a:effectLst/>
                          <a:latin typeface="Times New Roman" pitchFamily="18" charset="0"/>
                          <a:ea typeface="+mn-ea"/>
                          <a:cs typeface="Times New Roman" pitchFamily="18" charset="0"/>
                        </a:rPr>
                        <a:t>dell’insegnante</a:t>
                      </a:r>
                      <a:endParaRPr lang="it-IT" sz="1600" dirty="0" smtClean="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a:txBody>
                  <a:tcPr/>
                </a:tc>
                <a:tc>
                  <a:txBody>
                    <a:bodyPr/>
                    <a:lstStyle/>
                    <a:p>
                      <a:pPr>
                        <a:lnSpc>
                          <a:spcPct val="115000"/>
                        </a:lnSpc>
                        <a:spcAft>
                          <a:spcPts val="0"/>
                        </a:spcAft>
                      </a:pPr>
                      <a:r>
                        <a:rPr lang="it-IT" sz="1600" dirty="0" smtClean="0">
                          <a:effectLst/>
                          <a:latin typeface="Times New Roman" pitchFamily="18" charset="0"/>
                          <a:ea typeface="Calibri"/>
                          <a:cs typeface="Times New Roman" pitchFamily="18" charset="0"/>
                        </a:rPr>
                        <a:t>In parte con l’aiuto</a:t>
                      </a:r>
                    </a:p>
                    <a:p>
                      <a:pPr>
                        <a:lnSpc>
                          <a:spcPct val="115000"/>
                        </a:lnSpc>
                        <a:spcAft>
                          <a:spcPts val="0"/>
                        </a:spcAft>
                      </a:pPr>
                      <a:r>
                        <a:rPr lang="it-IT" sz="1600" dirty="0" smtClean="0">
                          <a:effectLst/>
                          <a:latin typeface="Times New Roman" pitchFamily="18" charset="0"/>
                          <a:ea typeface="Calibri"/>
                          <a:cs typeface="Times New Roman" pitchFamily="18" charset="0"/>
                        </a:rPr>
                        <a:t>dell’insegnante</a:t>
                      </a:r>
                    </a:p>
                    <a:p>
                      <a:endParaRPr lang="it-I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600" kern="1200" dirty="0" smtClean="0">
                          <a:solidFill>
                            <a:schemeClr val="dk1"/>
                          </a:solidFill>
                          <a:effectLst/>
                          <a:latin typeface="Times New Roman" pitchFamily="18" charset="0"/>
                          <a:ea typeface="+mn-ea"/>
                          <a:cs typeface="Times New Roman" pitchFamily="18" charset="0"/>
                        </a:rPr>
                        <a:t>In modo autonomo</a:t>
                      </a:r>
                      <a:endParaRPr lang="it-IT" sz="1600" dirty="0" smtClean="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Times New Roman" pitchFamily="18" charset="0"/>
                          <a:cs typeface="Times New Roman" pitchFamily="18" charset="0"/>
                        </a:rPr>
                        <a:t>In modo autonomo</a:t>
                      </a:r>
                      <a:r>
                        <a:rPr lang="it-IT" sz="1600" baseline="0" dirty="0" smtClean="0">
                          <a:latin typeface="Times New Roman" pitchFamily="18" charset="0"/>
                          <a:cs typeface="Times New Roman" pitchFamily="18" charset="0"/>
                        </a:rPr>
                        <a:t> e originale con metodo sicuro</a:t>
                      </a:r>
                      <a:endParaRPr lang="it-IT" sz="1600" dirty="0" smtClean="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a:txBody>
                  <a:tcPr/>
                </a:tc>
              </a:tr>
              <a:tr h="1168627">
                <a:tc>
                  <a:txBody>
                    <a:bodyPr/>
                    <a:lstStyle/>
                    <a:p>
                      <a:pPr>
                        <a:lnSpc>
                          <a:spcPct val="115000"/>
                        </a:lnSpc>
                        <a:spcAft>
                          <a:spcPts val="0"/>
                        </a:spcAft>
                      </a:pPr>
                      <a:r>
                        <a:rPr lang="it-IT" sz="1400" b="1" dirty="0" smtClean="0">
                          <a:effectLst/>
                          <a:latin typeface="Times New Roman" pitchFamily="18" charset="0"/>
                          <a:ea typeface="Calibri"/>
                          <a:cs typeface="Times New Roman" pitchFamily="18" charset="0"/>
                        </a:rPr>
                        <a:t>RIFLETTERE </a:t>
                      </a:r>
                      <a:r>
                        <a:rPr lang="it-IT" sz="1400" b="1" dirty="0">
                          <a:effectLst/>
                          <a:latin typeface="Times New Roman" pitchFamily="18" charset="0"/>
                          <a:ea typeface="Calibri"/>
                          <a:cs typeface="Times New Roman" pitchFamily="18" charset="0"/>
                        </a:rPr>
                        <a:t>SUL PROCEDIMENTO RISOLUTIVO</a:t>
                      </a:r>
                      <a:endParaRPr lang="it-IT" sz="1400" dirty="0">
                        <a:effectLst/>
                        <a:latin typeface="Times New Roman" pitchFamily="18" charset="0"/>
                        <a:ea typeface="Calibri"/>
                        <a:cs typeface="Times New Roman" pitchFamily="18" charset="0"/>
                      </a:endParaRPr>
                    </a:p>
                  </a:txBody>
                  <a:tcPr marL="68580" marR="68580" marT="0" marB="0"/>
                </a:tc>
                <a:tc>
                  <a:txBody>
                    <a:bodyPr/>
                    <a:lstStyle/>
                    <a:p>
                      <a:r>
                        <a:rPr kumimoji="0" lang="it-IT" sz="1600" kern="1200" dirty="0" smtClean="0">
                          <a:solidFill>
                            <a:schemeClr val="dk1"/>
                          </a:solidFill>
                          <a:effectLst/>
                          <a:latin typeface="Times New Roman" pitchFamily="18" charset="0"/>
                          <a:ea typeface="+mn-ea"/>
                          <a:cs typeface="Times New Roman" pitchFamily="18" charset="0"/>
                        </a:rPr>
                        <a:t>Con l’aiuto</a:t>
                      </a:r>
                    </a:p>
                    <a:p>
                      <a:r>
                        <a:rPr kumimoji="0" lang="it-IT" sz="1600" kern="1200" dirty="0" smtClean="0">
                          <a:solidFill>
                            <a:schemeClr val="dk1"/>
                          </a:solidFill>
                          <a:effectLst/>
                          <a:latin typeface="Times New Roman" pitchFamily="18" charset="0"/>
                          <a:ea typeface="+mn-ea"/>
                          <a:cs typeface="Times New Roman" pitchFamily="18" charset="0"/>
                        </a:rPr>
                        <a:t>dell’insegnante</a:t>
                      </a:r>
                      <a:endParaRPr lang="it-IT" sz="1600" dirty="0" smtClean="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a:txBody>
                  <a:tcPr/>
                </a:tc>
                <a:tc>
                  <a:txBody>
                    <a:bodyPr/>
                    <a:lstStyle/>
                    <a:p>
                      <a:pPr>
                        <a:lnSpc>
                          <a:spcPct val="115000"/>
                        </a:lnSpc>
                        <a:spcAft>
                          <a:spcPts val="0"/>
                        </a:spcAft>
                      </a:pPr>
                      <a:r>
                        <a:rPr lang="it-IT" sz="1600" dirty="0" smtClean="0">
                          <a:effectLst/>
                          <a:latin typeface="Times New Roman" pitchFamily="18" charset="0"/>
                          <a:ea typeface="Calibri"/>
                          <a:cs typeface="Times New Roman" pitchFamily="18" charset="0"/>
                        </a:rPr>
                        <a:t>In parte con l’aiuto</a:t>
                      </a:r>
                    </a:p>
                    <a:p>
                      <a:pPr>
                        <a:lnSpc>
                          <a:spcPct val="115000"/>
                        </a:lnSpc>
                        <a:spcAft>
                          <a:spcPts val="0"/>
                        </a:spcAft>
                      </a:pPr>
                      <a:r>
                        <a:rPr lang="it-IT" sz="1600" dirty="0" smtClean="0">
                          <a:effectLst/>
                          <a:latin typeface="Times New Roman" pitchFamily="18" charset="0"/>
                          <a:ea typeface="Calibri"/>
                          <a:cs typeface="Times New Roman" pitchFamily="18" charset="0"/>
                        </a:rPr>
                        <a:t>dell’insegnante</a:t>
                      </a:r>
                    </a:p>
                    <a:p>
                      <a:endParaRPr lang="it-I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600" kern="1200" dirty="0" smtClean="0">
                          <a:solidFill>
                            <a:schemeClr val="dk1"/>
                          </a:solidFill>
                          <a:effectLst/>
                          <a:latin typeface="Times New Roman" pitchFamily="18" charset="0"/>
                          <a:ea typeface="+mn-ea"/>
                          <a:cs typeface="Times New Roman" pitchFamily="18" charset="0"/>
                        </a:rPr>
                        <a:t>In modo autonomo</a:t>
                      </a:r>
                      <a:endParaRPr lang="it-IT" sz="1600" dirty="0" smtClean="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Times New Roman" pitchFamily="18" charset="0"/>
                          <a:cs typeface="Times New Roman" pitchFamily="18" charset="0"/>
                        </a:rPr>
                        <a:t>In modo autonomo</a:t>
                      </a:r>
                      <a:r>
                        <a:rPr lang="it-IT" sz="1600" baseline="0" dirty="0" smtClean="0">
                          <a:latin typeface="Times New Roman" pitchFamily="18" charset="0"/>
                          <a:cs typeface="Times New Roman" pitchFamily="18" charset="0"/>
                        </a:rPr>
                        <a:t> e originale con metodo sicuro</a:t>
                      </a:r>
                      <a:endParaRPr lang="it-IT" sz="1600" dirty="0" smtClean="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a:txBody>
                  <a:tcPr/>
                </a:tc>
              </a:tr>
              <a:tr h="2028446">
                <a:tc>
                  <a:txBody>
                    <a:bodyPr/>
                    <a:lstStyle/>
                    <a:p>
                      <a:r>
                        <a:rPr kumimoji="0" lang="it-IT" sz="1400" b="1" kern="1200" dirty="0" smtClean="0">
                          <a:solidFill>
                            <a:schemeClr val="dk1"/>
                          </a:solidFill>
                          <a:effectLst/>
                          <a:latin typeface="Times New Roman" pitchFamily="18" charset="0"/>
                          <a:ea typeface="+mn-ea"/>
                          <a:cs typeface="Times New Roman" pitchFamily="18" charset="0"/>
                        </a:rPr>
                        <a:t>CAPACITA’ DI SOCIALIZZARE CON I COMPAGNI I RISULTATI OTTENUTI RISPETTANDO LE IDEE ALTRUI</a:t>
                      </a:r>
                      <a:endParaRPr lang="it-IT" sz="1400" dirty="0">
                        <a:latin typeface="Times New Roman" pitchFamily="18" charset="0"/>
                        <a:cs typeface="Times New Roman" pitchFamily="18" charset="0"/>
                      </a:endParaRPr>
                    </a:p>
                  </a:txBody>
                  <a:tcPr/>
                </a:tc>
                <a:tc>
                  <a:txBody>
                    <a:bodyPr/>
                    <a:lstStyle/>
                    <a:p>
                      <a:r>
                        <a:rPr kumimoji="0" lang="it-IT" sz="1600" kern="1200" dirty="0" smtClean="0">
                          <a:solidFill>
                            <a:schemeClr val="dk1"/>
                          </a:solidFill>
                          <a:effectLst/>
                          <a:latin typeface="Times New Roman" pitchFamily="18" charset="0"/>
                          <a:ea typeface="+mn-ea"/>
                          <a:cs typeface="Times New Roman" pitchFamily="18" charset="0"/>
                        </a:rPr>
                        <a:t>Con l’aiuto</a:t>
                      </a:r>
                    </a:p>
                    <a:p>
                      <a:r>
                        <a:rPr kumimoji="0" lang="it-IT" sz="1600" kern="1200" dirty="0" smtClean="0">
                          <a:solidFill>
                            <a:schemeClr val="dk1"/>
                          </a:solidFill>
                          <a:effectLst/>
                          <a:latin typeface="Times New Roman" pitchFamily="18" charset="0"/>
                          <a:ea typeface="+mn-ea"/>
                          <a:cs typeface="Times New Roman" pitchFamily="18" charset="0"/>
                        </a:rPr>
                        <a:t>dell’insegnante</a:t>
                      </a:r>
                      <a:endParaRPr lang="it-IT" sz="1600" dirty="0" smtClean="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a:txBody>
                  <a:tcPr/>
                </a:tc>
                <a:tc>
                  <a:txBody>
                    <a:bodyPr/>
                    <a:lstStyle/>
                    <a:p>
                      <a:pPr>
                        <a:lnSpc>
                          <a:spcPct val="115000"/>
                        </a:lnSpc>
                        <a:spcAft>
                          <a:spcPts val="0"/>
                        </a:spcAft>
                      </a:pPr>
                      <a:r>
                        <a:rPr lang="it-IT" sz="1600" dirty="0" smtClean="0">
                          <a:effectLst/>
                          <a:latin typeface="Times New Roman" pitchFamily="18" charset="0"/>
                          <a:ea typeface="Calibri"/>
                          <a:cs typeface="Times New Roman" pitchFamily="18" charset="0"/>
                        </a:rPr>
                        <a:t>In parte con l’aiuto</a:t>
                      </a:r>
                    </a:p>
                    <a:p>
                      <a:pPr>
                        <a:lnSpc>
                          <a:spcPct val="115000"/>
                        </a:lnSpc>
                        <a:spcAft>
                          <a:spcPts val="0"/>
                        </a:spcAft>
                      </a:pPr>
                      <a:r>
                        <a:rPr lang="it-IT" sz="1600" dirty="0" smtClean="0">
                          <a:effectLst/>
                          <a:latin typeface="Times New Roman" pitchFamily="18" charset="0"/>
                          <a:ea typeface="Calibri"/>
                          <a:cs typeface="Times New Roman" pitchFamily="18" charset="0"/>
                        </a:rPr>
                        <a:t>dell’insegnante</a:t>
                      </a:r>
                    </a:p>
                    <a:p>
                      <a:endParaRPr lang="it-I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600" kern="1200" dirty="0" smtClean="0">
                          <a:solidFill>
                            <a:schemeClr val="dk1"/>
                          </a:solidFill>
                          <a:effectLst/>
                          <a:latin typeface="Times New Roman" pitchFamily="18" charset="0"/>
                          <a:ea typeface="+mn-ea"/>
                          <a:cs typeface="Times New Roman" pitchFamily="18" charset="0"/>
                        </a:rPr>
                        <a:t>In modo autonomo</a:t>
                      </a:r>
                      <a:endParaRPr lang="it-IT" sz="1600" dirty="0" smtClean="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Times New Roman" pitchFamily="18" charset="0"/>
                          <a:cs typeface="Times New Roman" pitchFamily="18" charset="0"/>
                        </a:rPr>
                        <a:t>In modo autonomo</a:t>
                      </a:r>
                      <a:r>
                        <a:rPr lang="it-IT" sz="1600" baseline="0" dirty="0" smtClean="0">
                          <a:latin typeface="Times New Roman" pitchFamily="18" charset="0"/>
                          <a:cs typeface="Times New Roman" pitchFamily="18" charset="0"/>
                        </a:rPr>
                        <a:t> e originale con metodo sicuro</a:t>
                      </a:r>
                      <a:endParaRPr lang="it-IT" sz="1600" dirty="0" smtClean="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a:txBody>
                  <a:tcPr/>
                </a:tc>
              </a:tr>
            </a:tbl>
          </a:graphicData>
        </a:graphic>
      </p:graphicFrame>
    </p:spTree>
    <p:extLst>
      <p:ext uri="{BB962C8B-B14F-4D97-AF65-F5344CB8AC3E}">
        <p14:creationId xmlns="" xmlns:p14="http://schemas.microsoft.com/office/powerpoint/2010/main" val="5931257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836712"/>
            <a:ext cx="7467600" cy="5637240"/>
          </a:xfrm>
        </p:spPr>
        <p:txBody>
          <a:bodyPr>
            <a:normAutofit fontScale="92500" lnSpcReduction="20000"/>
          </a:bodyPr>
          <a:lstStyle/>
          <a:p>
            <a:r>
              <a:rPr lang="it-IT" dirty="0"/>
              <a:t>La </a:t>
            </a:r>
            <a:r>
              <a:rPr lang="it-IT" b="1" i="1" dirty="0"/>
              <a:t>dimensione soggettiva</a:t>
            </a:r>
            <a:r>
              <a:rPr lang="it-IT" b="1" dirty="0"/>
              <a:t> </a:t>
            </a:r>
            <a:r>
              <a:rPr lang="it-IT" dirty="0"/>
              <a:t>richiama  i significati personali attribuiti dal soggetto alla sua esperienza di apprendimento: il senso assegnato al compito operativo su cui manifestare la propria competenza e la percezione della propria adeguatezza nell’affrontarlo, delle risorse da mettere in campo e degli schemi di pensiero da attivare. </a:t>
            </a:r>
            <a:endParaRPr lang="it-IT" dirty="0" smtClean="0"/>
          </a:p>
          <a:p>
            <a:r>
              <a:rPr lang="it-IT" dirty="0" smtClean="0"/>
              <a:t>Essa </a:t>
            </a:r>
            <a:r>
              <a:rPr lang="it-IT" dirty="0"/>
              <a:t>implica un’istanza </a:t>
            </a:r>
            <a:r>
              <a:rPr lang="it-IT" dirty="0" err="1"/>
              <a:t>autovalutativa</a:t>
            </a:r>
            <a:r>
              <a:rPr lang="it-IT" dirty="0"/>
              <a:t> connessa al modo in cui l’individuo osserva e giudica la sua esperienza di apprendimento e la sua capacità di rispondere ai compiti richiesti dal contesto di realtà in cui agisce. </a:t>
            </a:r>
          </a:p>
          <a:p>
            <a:r>
              <a:rPr lang="it-IT" dirty="0"/>
              <a:t>Le domande intorno a cui si struttura la dimensione soggettiva possono essere così formulate: </a:t>
            </a:r>
            <a:r>
              <a:rPr lang="it-IT" i="1" dirty="0"/>
              <a:t>come mi vedo in rapporto alla competenza che mi viene richiesta? Mi ritengo adeguato ad affrontare i compiti proposti? Riesco ad impiegare al meglio le mie risorse interne e quelle esterne?</a:t>
            </a:r>
            <a:endParaRPr lang="it-IT" dirty="0"/>
          </a:p>
          <a:p>
            <a:endParaRPr lang="it-IT" dirty="0"/>
          </a:p>
        </p:txBody>
      </p:sp>
    </p:spTree>
    <p:extLst>
      <p:ext uri="{BB962C8B-B14F-4D97-AF65-F5344CB8AC3E}">
        <p14:creationId xmlns="" xmlns:p14="http://schemas.microsoft.com/office/powerpoint/2010/main" val="7346610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 xmlns:p14="http://schemas.microsoft.com/office/powerpoint/2010/main" val="4215130680"/>
              </p:ext>
            </p:extLst>
          </p:nvPr>
        </p:nvGraphicFramePr>
        <p:xfrm>
          <a:off x="0" y="620688"/>
          <a:ext cx="9144000" cy="6630126"/>
        </p:xfrm>
        <a:graphic>
          <a:graphicData uri="http://schemas.openxmlformats.org/drawingml/2006/table">
            <a:tbl>
              <a:tblPr firstRow="1" bandRow="1">
                <a:tableStyleId>{5C22544A-7EE6-4342-B048-85BDC9FD1C3A}</a:tableStyleId>
              </a:tblPr>
              <a:tblGrid>
                <a:gridCol w="2286000"/>
                <a:gridCol w="2286000"/>
                <a:gridCol w="2286000"/>
                <a:gridCol w="2286000"/>
              </a:tblGrid>
              <a:tr h="1056117">
                <a:tc>
                  <a:txBody>
                    <a:bodyPr/>
                    <a:lstStyle/>
                    <a:p>
                      <a:r>
                        <a:rPr kumimoji="0" lang="it-IT" sz="1600" b="1" kern="1200" dirty="0" smtClean="0">
                          <a:solidFill>
                            <a:schemeClr val="lt1"/>
                          </a:solidFill>
                          <a:effectLst/>
                          <a:latin typeface="Times New Roman" pitchFamily="18" charset="0"/>
                          <a:ea typeface="+mn-ea"/>
                          <a:cs typeface="Times New Roman" pitchFamily="18" charset="0"/>
                        </a:rPr>
                        <a:t>Prima di affrontare questa attività hai avuto paura?</a:t>
                      </a:r>
                      <a:endParaRPr lang="it-IT" sz="1600" dirty="0">
                        <a:latin typeface="Times New Roman" pitchFamily="18" charset="0"/>
                        <a:cs typeface="Times New Roman" pitchFamily="18" charset="0"/>
                      </a:endParaRPr>
                    </a:p>
                  </a:txBody>
                  <a:tcPr/>
                </a:tc>
                <a:tc>
                  <a:txBody>
                    <a:bodyPr/>
                    <a:lstStyle/>
                    <a:p>
                      <a:r>
                        <a:rPr lang="it-IT" dirty="0" smtClean="0"/>
                        <a:t>si</a:t>
                      </a:r>
                      <a:endParaRPr lang="it-IT" dirty="0"/>
                    </a:p>
                  </a:txBody>
                  <a:tcPr/>
                </a:tc>
                <a:tc>
                  <a:txBody>
                    <a:bodyPr/>
                    <a:lstStyle/>
                    <a:p>
                      <a:r>
                        <a:rPr lang="it-IT" dirty="0" smtClean="0"/>
                        <a:t>no</a:t>
                      </a:r>
                      <a:endParaRPr lang="it-IT" dirty="0"/>
                    </a:p>
                  </a:txBody>
                  <a:tcPr/>
                </a:tc>
                <a:tc>
                  <a:txBody>
                    <a:bodyPr/>
                    <a:lstStyle/>
                    <a:p>
                      <a:r>
                        <a:rPr lang="it-IT" dirty="0" smtClean="0"/>
                        <a:t>Solo in parte</a:t>
                      </a:r>
                      <a:endParaRPr lang="it-IT" dirty="0"/>
                    </a:p>
                  </a:txBody>
                  <a:tcPr/>
                </a:tc>
              </a:tr>
              <a:tr h="915844">
                <a:tc>
                  <a:txBody>
                    <a:bodyPr/>
                    <a:lstStyle/>
                    <a:p>
                      <a:r>
                        <a:rPr kumimoji="0" lang="it-IT" sz="1600" kern="1200" dirty="0" smtClean="0">
                          <a:solidFill>
                            <a:schemeClr val="dk1"/>
                          </a:solidFill>
                          <a:effectLst/>
                          <a:latin typeface="Times New Roman" pitchFamily="18" charset="0"/>
                          <a:ea typeface="+mn-ea"/>
                          <a:cs typeface="Times New Roman" pitchFamily="18" charset="0"/>
                        </a:rPr>
                        <a:t>Durante l’attività hai pensato di essere</a:t>
                      </a:r>
                      <a:r>
                        <a:rPr kumimoji="0" lang="it-IT" sz="1600" kern="1200" baseline="0" dirty="0" smtClean="0">
                          <a:solidFill>
                            <a:schemeClr val="dk1"/>
                          </a:solidFill>
                          <a:effectLst/>
                          <a:latin typeface="Times New Roman" pitchFamily="18" charset="0"/>
                          <a:ea typeface="+mn-ea"/>
                          <a:cs typeface="Times New Roman" pitchFamily="18" charset="0"/>
                        </a:rPr>
                        <a:t> in grado di</a:t>
                      </a:r>
                      <a:r>
                        <a:rPr kumimoji="0" lang="it-IT" sz="1600" kern="1200" dirty="0" smtClean="0">
                          <a:solidFill>
                            <a:schemeClr val="dk1"/>
                          </a:solidFill>
                          <a:effectLst/>
                          <a:latin typeface="Times New Roman" pitchFamily="18" charset="0"/>
                          <a:ea typeface="+mn-ea"/>
                          <a:cs typeface="Times New Roman" pitchFamily="18" charset="0"/>
                        </a:rPr>
                        <a:t> giungere alla soluzione?</a:t>
                      </a:r>
                      <a:endParaRPr lang="it-IT" sz="1600" dirty="0">
                        <a:latin typeface="Times New Roman" pitchFamily="18" charset="0"/>
                        <a:cs typeface="Times New Roman" pitchFamily="18" charset="0"/>
                      </a:endParaRPr>
                    </a:p>
                  </a:txBody>
                  <a:tcPr/>
                </a:tc>
                <a:tc>
                  <a:txBody>
                    <a:bodyPr/>
                    <a:lstStyle/>
                    <a:p>
                      <a:r>
                        <a:rPr lang="it-IT" dirty="0" smtClean="0"/>
                        <a:t>si</a:t>
                      </a:r>
                      <a:endParaRPr lang="it-IT" dirty="0"/>
                    </a:p>
                  </a:txBody>
                  <a:tcPr/>
                </a:tc>
                <a:tc>
                  <a:txBody>
                    <a:bodyPr/>
                    <a:lstStyle/>
                    <a:p>
                      <a:r>
                        <a:rPr lang="it-IT" dirty="0" smtClean="0"/>
                        <a:t>no</a:t>
                      </a:r>
                      <a:endParaRPr lang="it-IT" dirty="0"/>
                    </a:p>
                  </a:txBody>
                  <a:tcPr/>
                </a:tc>
                <a:tc>
                  <a:txBody>
                    <a:bodyPr/>
                    <a:lstStyle/>
                    <a:p>
                      <a:r>
                        <a:rPr lang="it-IT" dirty="0" smtClean="0"/>
                        <a:t>Solo in parte</a:t>
                      </a:r>
                      <a:endParaRPr lang="it-IT" dirty="0"/>
                    </a:p>
                  </a:txBody>
                  <a:tcPr/>
                </a:tc>
              </a:tr>
              <a:tr h="1168174">
                <a:tc>
                  <a:txBody>
                    <a:bodyPr/>
                    <a:lstStyle/>
                    <a:p>
                      <a:r>
                        <a:rPr kumimoji="0" lang="it-IT" sz="1600" kern="1200" dirty="0" smtClean="0">
                          <a:solidFill>
                            <a:schemeClr val="dk1"/>
                          </a:solidFill>
                          <a:effectLst/>
                          <a:latin typeface="Times New Roman" pitchFamily="18" charset="0"/>
                          <a:ea typeface="+mn-ea"/>
                          <a:cs typeface="Times New Roman" pitchFamily="18" charset="0"/>
                        </a:rPr>
                        <a:t>Nello sviluppare le diverse fasi del</a:t>
                      </a:r>
                    </a:p>
                    <a:p>
                      <a:r>
                        <a:rPr kumimoji="0" lang="it-IT" sz="1600" kern="1200" dirty="0" smtClean="0">
                          <a:solidFill>
                            <a:schemeClr val="dk1"/>
                          </a:solidFill>
                          <a:effectLst/>
                          <a:latin typeface="Times New Roman" pitchFamily="18" charset="0"/>
                          <a:ea typeface="+mn-ea"/>
                          <a:cs typeface="Times New Roman" pitchFamily="18" charset="0"/>
                        </a:rPr>
                        <a:t>Problema</a:t>
                      </a:r>
                      <a:r>
                        <a:rPr kumimoji="0" lang="it-IT" sz="1600" kern="1200" baseline="0" dirty="0" smtClean="0">
                          <a:solidFill>
                            <a:schemeClr val="dk1"/>
                          </a:solidFill>
                          <a:effectLst/>
                          <a:latin typeface="Times New Roman" pitchFamily="18" charset="0"/>
                          <a:ea typeface="+mn-ea"/>
                          <a:cs typeface="Times New Roman" pitchFamily="18" charset="0"/>
                        </a:rPr>
                        <a:t> eri sicuro di </a:t>
                      </a:r>
                      <a:r>
                        <a:rPr kumimoji="0" lang="it-IT" sz="1600" kern="1200" baseline="0" smtClean="0">
                          <a:solidFill>
                            <a:schemeClr val="dk1"/>
                          </a:solidFill>
                          <a:effectLst/>
                          <a:latin typeface="Times New Roman" pitchFamily="18" charset="0"/>
                          <a:ea typeface="+mn-ea"/>
                          <a:cs typeface="Times New Roman" pitchFamily="18" charset="0"/>
                        </a:rPr>
                        <a:t>saper superare le</a:t>
                      </a:r>
                      <a:r>
                        <a:rPr kumimoji="0" lang="it-IT" sz="1600" kern="1200" smtClean="0">
                          <a:solidFill>
                            <a:schemeClr val="dk1"/>
                          </a:solidFill>
                          <a:effectLst/>
                          <a:latin typeface="Times New Roman" pitchFamily="18" charset="0"/>
                          <a:ea typeface="+mn-ea"/>
                          <a:cs typeface="Times New Roman" pitchFamily="18" charset="0"/>
                        </a:rPr>
                        <a:t> </a:t>
                      </a:r>
                      <a:r>
                        <a:rPr kumimoji="0" lang="it-IT" sz="1600" kern="1200" dirty="0" smtClean="0">
                          <a:solidFill>
                            <a:schemeClr val="dk1"/>
                          </a:solidFill>
                          <a:effectLst/>
                          <a:latin typeface="Times New Roman" pitchFamily="18" charset="0"/>
                          <a:ea typeface="+mn-ea"/>
                          <a:cs typeface="Times New Roman" pitchFamily="18" charset="0"/>
                        </a:rPr>
                        <a:t>difficoltà?</a:t>
                      </a:r>
                      <a:endParaRPr lang="it-IT" sz="1600" dirty="0">
                        <a:latin typeface="Times New Roman" pitchFamily="18" charset="0"/>
                        <a:cs typeface="Times New Roman" pitchFamily="18" charset="0"/>
                      </a:endParaRPr>
                    </a:p>
                  </a:txBody>
                  <a:tcPr/>
                </a:tc>
                <a:tc>
                  <a:txBody>
                    <a:bodyPr/>
                    <a:lstStyle/>
                    <a:p>
                      <a:r>
                        <a:rPr lang="it-IT" dirty="0" smtClean="0"/>
                        <a:t>si</a:t>
                      </a:r>
                      <a:endParaRPr lang="it-IT" dirty="0"/>
                    </a:p>
                  </a:txBody>
                  <a:tcPr/>
                </a:tc>
                <a:tc>
                  <a:txBody>
                    <a:bodyPr/>
                    <a:lstStyle/>
                    <a:p>
                      <a:r>
                        <a:rPr lang="it-IT" dirty="0" smtClean="0"/>
                        <a:t>no</a:t>
                      </a:r>
                      <a:endParaRPr lang="it-IT" dirty="0"/>
                    </a:p>
                  </a:txBody>
                  <a:tcPr/>
                </a:tc>
                <a:tc>
                  <a:txBody>
                    <a:bodyPr/>
                    <a:lstStyle/>
                    <a:p>
                      <a:r>
                        <a:rPr lang="it-IT" dirty="0" smtClean="0"/>
                        <a:t>Solo in parte</a:t>
                      </a:r>
                      <a:endParaRPr lang="it-IT" dirty="0"/>
                    </a:p>
                  </a:txBody>
                  <a:tcPr/>
                </a:tc>
              </a:tr>
              <a:tr h="1445296">
                <a:tc>
                  <a:txBody>
                    <a:bodyPr/>
                    <a:lstStyle/>
                    <a:p>
                      <a:pPr>
                        <a:lnSpc>
                          <a:spcPct val="115000"/>
                        </a:lnSpc>
                        <a:spcAft>
                          <a:spcPts val="0"/>
                        </a:spcAft>
                      </a:pPr>
                      <a:r>
                        <a:rPr lang="it-IT" sz="1600" dirty="0">
                          <a:effectLst/>
                          <a:latin typeface="Times New Roman" pitchFamily="18" charset="0"/>
                          <a:ea typeface="Calibri"/>
                          <a:cs typeface="Times New Roman" pitchFamily="18" charset="0"/>
                        </a:rPr>
                        <a:t>In base alle conoscenze da te possedute, ti sei sentito preparato nel risolvere questa situazione problematica?</a:t>
                      </a:r>
                    </a:p>
                  </a:txBody>
                  <a:tcPr marL="68580" marR="68580" marT="0" marB="0"/>
                </a:tc>
                <a:tc>
                  <a:txBody>
                    <a:bodyPr/>
                    <a:lstStyle/>
                    <a:p>
                      <a:r>
                        <a:rPr lang="it-IT" dirty="0" smtClean="0"/>
                        <a:t>si</a:t>
                      </a:r>
                      <a:endParaRPr lang="it-IT" dirty="0"/>
                    </a:p>
                  </a:txBody>
                  <a:tcPr/>
                </a:tc>
                <a:tc>
                  <a:txBody>
                    <a:bodyPr/>
                    <a:lstStyle/>
                    <a:p>
                      <a:r>
                        <a:rPr lang="it-IT" dirty="0" smtClean="0"/>
                        <a:t>no</a:t>
                      </a:r>
                      <a:endParaRPr lang="it-IT" dirty="0"/>
                    </a:p>
                  </a:txBody>
                  <a:tcPr/>
                </a:tc>
                <a:tc>
                  <a:txBody>
                    <a:bodyPr/>
                    <a:lstStyle/>
                    <a:p>
                      <a:r>
                        <a:rPr lang="it-IT" dirty="0" smtClean="0"/>
                        <a:t>Solo in parte</a:t>
                      </a:r>
                      <a:endParaRPr lang="it-IT" dirty="0"/>
                    </a:p>
                  </a:txBody>
                  <a:tcPr/>
                </a:tc>
              </a:tr>
              <a:tr h="862149">
                <a:tc>
                  <a:txBody>
                    <a:bodyPr/>
                    <a:lstStyle/>
                    <a:p>
                      <a:r>
                        <a:rPr kumimoji="0" lang="it-IT" sz="1600" kern="1200" dirty="0" smtClean="0">
                          <a:solidFill>
                            <a:schemeClr val="dk1"/>
                          </a:solidFill>
                          <a:effectLst/>
                          <a:latin typeface="Times New Roman" pitchFamily="18" charset="0"/>
                          <a:ea typeface="+mn-ea"/>
                          <a:cs typeface="Times New Roman" pitchFamily="18" charset="0"/>
                        </a:rPr>
                        <a:t>Al termine dell’attività sei stato soddisfatto del lavoro svolto?</a:t>
                      </a:r>
                      <a:endParaRPr lang="it-IT" sz="1600" dirty="0">
                        <a:latin typeface="Times New Roman" pitchFamily="18" charset="0"/>
                        <a:cs typeface="Times New Roman" pitchFamily="18" charset="0"/>
                      </a:endParaRPr>
                    </a:p>
                  </a:txBody>
                  <a:tcPr/>
                </a:tc>
                <a:tc>
                  <a:txBody>
                    <a:bodyPr/>
                    <a:lstStyle/>
                    <a:p>
                      <a:r>
                        <a:rPr lang="it-IT" dirty="0" smtClean="0"/>
                        <a:t>si</a:t>
                      </a:r>
                      <a:endParaRPr lang="it-IT" dirty="0"/>
                    </a:p>
                  </a:txBody>
                  <a:tcPr/>
                </a:tc>
                <a:tc>
                  <a:txBody>
                    <a:bodyPr/>
                    <a:lstStyle/>
                    <a:p>
                      <a:r>
                        <a:rPr lang="it-IT" dirty="0" smtClean="0"/>
                        <a:t>no</a:t>
                      </a:r>
                      <a:endParaRPr lang="it-IT" dirty="0"/>
                    </a:p>
                  </a:txBody>
                  <a:tcPr/>
                </a:tc>
                <a:tc>
                  <a:txBody>
                    <a:bodyPr/>
                    <a:lstStyle/>
                    <a:p>
                      <a:r>
                        <a:rPr lang="it-IT" dirty="0" smtClean="0"/>
                        <a:t>Solo in parte</a:t>
                      </a:r>
                      <a:endParaRPr lang="it-IT" dirty="0"/>
                    </a:p>
                  </a:txBody>
                  <a:tcPr/>
                </a:tc>
              </a:tr>
              <a:tr h="889124">
                <a:tc>
                  <a:txBody>
                    <a:bodyPr/>
                    <a:lstStyle/>
                    <a:p>
                      <a:r>
                        <a:rPr kumimoji="0" lang="it-IT" sz="1600" kern="1200" dirty="0" smtClean="0">
                          <a:solidFill>
                            <a:schemeClr val="dk1"/>
                          </a:solidFill>
                          <a:effectLst/>
                          <a:latin typeface="Times New Roman" pitchFamily="18" charset="0"/>
                          <a:ea typeface="+mn-ea"/>
                          <a:cs typeface="Times New Roman" pitchFamily="18" charset="0"/>
                        </a:rPr>
                        <a:t>Ripeteresti questa esperienza?</a:t>
                      </a:r>
                      <a:endParaRPr lang="it-IT" sz="1600" dirty="0">
                        <a:latin typeface="Times New Roman" pitchFamily="18" charset="0"/>
                        <a:cs typeface="Times New Roman" pitchFamily="18" charset="0"/>
                      </a:endParaRPr>
                    </a:p>
                  </a:txBody>
                  <a:tcPr/>
                </a:tc>
                <a:tc>
                  <a:txBody>
                    <a:bodyPr/>
                    <a:lstStyle/>
                    <a:p>
                      <a:r>
                        <a:rPr lang="it-IT" dirty="0" smtClean="0"/>
                        <a:t>si</a:t>
                      </a:r>
                      <a:endParaRPr lang="it-IT" dirty="0"/>
                    </a:p>
                  </a:txBody>
                  <a:tcPr/>
                </a:tc>
                <a:tc>
                  <a:txBody>
                    <a:bodyPr/>
                    <a:lstStyle/>
                    <a:p>
                      <a:r>
                        <a:rPr lang="it-IT" dirty="0" smtClean="0"/>
                        <a:t>no</a:t>
                      </a:r>
                      <a:endParaRPr lang="it-IT" dirty="0"/>
                    </a:p>
                  </a:txBody>
                  <a:tcPr/>
                </a:tc>
                <a:tc>
                  <a:txBody>
                    <a:bodyPr/>
                    <a:lstStyle/>
                    <a:p>
                      <a:r>
                        <a:rPr lang="it-IT" dirty="0" smtClean="0"/>
                        <a:t>Solo in parte</a:t>
                      </a:r>
                      <a:endParaRPr lang="it-IT" dirty="0"/>
                    </a:p>
                  </a:txBody>
                  <a:tcPr/>
                </a:tc>
              </a:tr>
            </a:tbl>
          </a:graphicData>
        </a:graphic>
      </p:graphicFrame>
      <p:sp>
        <p:nvSpPr>
          <p:cNvPr id="4" name="Titolo 3"/>
          <p:cNvSpPr>
            <a:spLocks noGrp="1"/>
          </p:cNvSpPr>
          <p:nvPr>
            <p:ph type="title"/>
          </p:nvPr>
        </p:nvSpPr>
        <p:spPr>
          <a:xfrm>
            <a:off x="457200" y="0"/>
            <a:ext cx="8229600" cy="620688"/>
          </a:xfrm>
        </p:spPr>
        <p:txBody>
          <a:bodyPr>
            <a:normAutofit fontScale="90000"/>
          </a:bodyPr>
          <a:lstStyle/>
          <a:p>
            <a:pPr algn="ctr"/>
            <a:r>
              <a:rPr lang="it-IT" dirty="0" smtClean="0"/>
              <a:t>Autovalutazione degli alunni</a:t>
            </a:r>
            <a:endParaRPr lang="it-IT"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9099" y="1103040"/>
            <a:ext cx="576064" cy="576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2565" y="1995432"/>
            <a:ext cx="595436" cy="5954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9099" y="3108819"/>
            <a:ext cx="595436" cy="5954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53386" y="4608403"/>
            <a:ext cx="595436" cy="5954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53386" y="5503825"/>
            <a:ext cx="595436" cy="5954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9099" y="6403200"/>
            <a:ext cx="595436" cy="5954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58754" y="1019051"/>
            <a:ext cx="601216" cy="60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96508" y="1995432"/>
            <a:ext cx="601216" cy="60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96508" y="3148944"/>
            <a:ext cx="601216" cy="60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77631" y="4484933"/>
            <a:ext cx="601216" cy="60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96508" y="5440094"/>
            <a:ext cx="601216" cy="60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24736" y="6340488"/>
            <a:ext cx="601216" cy="60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84480" y="1146448"/>
            <a:ext cx="792088" cy="532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05700" y="2029712"/>
            <a:ext cx="792088" cy="532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05700" y="3203748"/>
            <a:ext cx="792088" cy="532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16011" y="4639793"/>
            <a:ext cx="792088" cy="532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2568" y="5535215"/>
            <a:ext cx="792088" cy="532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2568" y="6465980"/>
            <a:ext cx="792088" cy="532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41127671"/>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332656"/>
            <a:ext cx="8229600" cy="5763344"/>
          </a:xfrm>
        </p:spPr>
        <p:txBody>
          <a:bodyPr>
            <a:normAutofit fontScale="92500" lnSpcReduction="10000"/>
          </a:bodyPr>
          <a:lstStyle/>
          <a:p>
            <a:r>
              <a:rPr lang="it-IT" dirty="0"/>
              <a:t>La</a:t>
            </a:r>
            <a:r>
              <a:rPr lang="it-IT" i="1" dirty="0"/>
              <a:t> dimensione intersoggettiva</a:t>
            </a:r>
            <a:r>
              <a:rPr lang="it-IT" dirty="0"/>
              <a:t> richiama il sistema di attese, implicito o esplicito, che il contesto sociale esprime in rapporto alla capacità del soggetto di rispondere adeguatamente al compito </a:t>
            </a:r>
            <a:r>
              <a:rPr lang="it-IT" dirty="0" smtClean="0"/>
              <a:t>richiesto. </a:t>
            </a:r>
          </a:p>
          <a:p>
            <a:r>
              <a:rPr lang="it-IT" dirty="0"/>
              <a:t>R</a:t>
            </a:r>
            <a:r>
              <a:rPr lang="it-IT" dirty="0" smtClean="0"/>
              <a:t>iguarda </a:t>
            </a:r>
            <a:r>
              <a:rPr lang="it-IT" dirty="0"/>
              <a:t>quindi le persone a vario titolo coinvolte nella situazione in cui si manifesta la competenza e l’insieme delle loro aspettative e delle valutazioni espresse. </a:t>
            </a:r>
            <a:endParaRPr lang="it-IT" dirty="0" smtClean="0"/>
          </a:p>
          <a:p>
            <a:r>
              <a:rPr lang="it-IT" dirty="0" smtClean="0"/>
              <a:t>Nel </a:t>
            </a:r>
            <a:r>
              <a:rPr lang="it-IT" dirty="0" err="1"/>
              <a:t>setting</a:t>
            </a:r>
            <a:r>
              <a:rPr lang="it-IT" dirty="0"/>
              <a:t> scolastico tale contesto si compone degli insegnanti, in primo luogo, i quali esplicitano le loro attese formative attraverso l’individuazione dei traguardi formativi per i propri allievi; oltre a essi può essere opportuno considerare le percezioni del gruppo degli allievi, delle famiglie, dei docenti degli ordini di scuola successivi, dei rappresentanti del mondo professionale o della comunità sociale, a seconda delle caratteristiche del processo </a:t>
            </a:r>
            <a:r>
              <a:rPr lang="it-IT" dirty="0" err="1"/>
              <a:t>apprenditivo</a:t>
            </a:r>
            <a:r>
              <a:rPr lang="it-IT" dirty="0"/>
              <a:t> esplorato.</a:t>
            </a:r>
          </a:p>
        </p:txBody>
      </p:sp>
    </p:spTree>
    <p:extLst>
      <p:ext uri="{BB962C8B-B14F-4D97-AF65-F5344CB8AC3E}">
        <p14:creationId xmlns="" xmlns:p14="http://schemas.microsoft.com/office/powerpoint/2010/main" val="86389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764704"/>
            <a:ext cx="7467600" cy="778098"/>
          </a:xfrm>
        </p:spPr>
        <p:txBody>
          <a:bodyPr>
            <a:normAutofit fontScale="90000"/>
          </a:bodyPr>
          <a:lstStyle/>
          <a:p>
            <a:r>
              <a:rPr lang="it-IT" b="1" dirty="0"/>
              <a:t>Didattica e valutazione delle competenze nel mondo della scuola</a:t>
            </a:r>
            <a:r>
              <a:rPr lang="it-IT" dirty="0"/>
              <a:t/>
            </a:r>
            <a:br>
              <a:rPr lang="it-IT" dirty="0"/>
            </a:br>
            <a:endParaRPr lang="it-IT" dirty="0"/>
          </a:p>
        </p:txBody>
      </p:sp>
      <p:sp>
        <p:nvSpPr>
          <p:cNvPr id="3" name="Segnaposto contenuto 2"/>
          <p:cNvSpPr>
            <a:spLocks noGrp="1"/>
          </p:cNvSpPr>
          <p:nvPr>
            <p:ph sz="quarter" idx="1"/>
          </p:nvPr>
        </p:nvSpPr>
        <p:spPr/>
        <p:txBody>
          <a:bodyPr/>
          <a:lstStyle/>
          <a:p>
            <a:r>
              <a:rPr lang="it-IT" dirty="0"/>
              <a:t>La scuola di fronte alla sfida delle competenze parte svantaggiata. </a:t>
            </a:r>
          </a:p>
          <a:p>
            <a:r>
              <a:rPr lang="it-IT" dirty="0"/>
              <a:t>L’attenzione alle competenze nasce nel mondo del lavoro trovando facile sviluppo nel settore della formazione professionale, ma la scuola, particolarmente quella italiana, risulta essere ancora legata ad un modello tradizionale che si concentra più sulla trasmissione di contenuti che sulla maturazione di competenze. </a:t>
            </a:r>
          </a:p>
          <a:p>
            <a:r>
              <a:rPr lang="it-IT" dirty="0"/>
              <a:t>E questo è tanto più vero quanto più si sale nel livello scolastico. </a:t>
            </a:r>
            <a:endParaRPr lang="it-IT" dirty="0" smtClean="0"/>
          </a:p>
          <a:p>
            <a:endParaRPr lang="it-IT" dirty="0"/>
          </a:p>
          <a:p>
            <a:endParaRPr lang="it-IT" dirty="0"/>
          </a:p>
        </p:txBody>
      </p:sp>
    </p:spTree>
    <p:extLst>
      <p:ext uri="{BB962C8B-B14F-4D97-AF65-F5344CB8AC3E}">
        <p14:creationId xmlns="" xmlns:p14="http://schemas.microsoft.com/office/powerpoint/2010/main" val="259833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539552" y="620688"/>
            <a:ext cx="7467600" cy="4873752"/>
          </a:xfrm>
        </p:spPr>
        <p:txBody>
          <a:bodyPr/>
          <a:lstStyle/>
          <a:p>
            <a:r>
              <a:rPr lang="it-IT" dirty="0"/>
              <a:t>Chi vuole lavorare sulle competenze deve rendersi conto che </a:t>
            </a:r>
            <a:r>
              <a:rPr lang="it-IT" b="1" i="1" dirty="0"/>
              <a:t>ciò che deve cambiare è il paradigma teorico della scuola</a:t>
            </a:r>
            <a:r>
              <a:rPr lang="it-IT" dirty="0"/>
              <a:t>, ciò significa passare da una concezione ancora autoritaria del sapere ad una concezione più autonoma e costruttiva, dove, necessariamente, deve emerge  il protagonismo  significativo dell’alunno.</a:t>
            </a:r>
          </a:p>
          <a:p>
            <a:r>
              <a:rPr lang="it-IT" dirty="0"/>
              <a:t>Sulle competenze si gioca quindi una partita importante: sul piano pedagogico (come </a:t>
            </a:r>
            <a:r>
              <a:rPr lang="it-IT" dirty="0" smtClean="0"/>
              <a:t>base per </a:t>
            </a:r>
            <a:r>
              <a:rPr lang="it-IT" dirty="0"/>
              <a:t>riformulare una teoria della scuola) e sul piano didattico (come occasione per costruire un repertorio di nuovi strumenti di lavoro).</a:t>
            </a:r>
          </a:p>
        </p:txBody>
      </p:sp>
    </p:spTree>
    <p:extLst>
      <p:ext uri="{BB962C8B-B14F-4D97-AF65-F5344CB8AC3E}">
        <p14:creationId xmlns="" xmlns:p14="http://schemas.microsoft.com/office/powerpoint/2010/main" val="865784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476672"/>
            <a:ext cx="7467600" cy="5997280"/>
          </a:xfrm>
        </p:spPr>
        <p:txBody>
          <a:bodyPr>
            <a:normAutofit/>
          </a:bodyPr>
          <a:lstStyle/>
          <a:p>
            <a:r>
              <a:rPr lang="it-IT" sz="2000" dirty="0"/>
              <a:t>Questa impostazione consente di superare la concezione tradizionale che descrive la </a:t>
            </a:r>
            <a:r>
              <a:rPr lang="it-IT" sz="2000" dirty="0" smtClean="0"/>
              <a:t>scuola come </a:t>
            </a:r>
            <a:r>
              <a:rPr lang="it-IT" sz="2000" dirty="0"/>
              <a:t>un triangolo educativo, ai cui vertici si collocano l’alunno, gli oggetti di apprendimento e l’insegnante. </a:t>
            </a:r>
          </a:p>
        </p:txBody>
      </p:sp>
      <p:sp>
        <p:nvSpPr>
          <p:cNvPr id="4" name="Triangolo isoscele 3"/>
          <p:cNvSpPr/>
          <p:nvPr/>
        </p:nvSpPr>
        <p:spPr>
          <a:xfrm>
            <a:off x="1835696" y="2187603"/>
            <a:ext cx="4945682" cy="37616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ctangle 2"/>
          <p:cNvSpPr>
            <a:spLocks noChangeArrowheads="1"/>
          </p:cNvSpPr>
          <p:nvPr/>
        </p:nvSpPr>
        <p:spPr bwMode="auto">
          <a:xfrm>
            <a:off x="326380" y="5657279"/>
            <a:ext cx="14859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800" b="0" i="0" u="none" strike="noStrike" cap="none" normalizeH="0" baseline="0" dirty="0" smtClean="0">
                <a:ln>
                  <a:noFill/>
                </a:ln>
                <a:solidFill>
                  <a:schemeClr val="tx1"/>
                </a:solidFill>
                <a:effectLst/>
                <a:latin typeface="Calibri" pitchFamily="34" charset="0"/>
                <a:cs typeface="Arial" pitchFamily="34" charset="0"/>
              </a:rPr>
              <a:t>Alunno</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3587886" y="1879553"/>
            <a:ext cx="14859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800" b="0" i="0" u="none" strike="noStrike" cap="none" normalizeH="0" baseline="0" dirty="0" smtClean="0">
                <a:ln>
                  <a:noFill/>
                </a:ln>
                <a:solidFill>
                  <a:schemeClr val="tx1"/>
                </a:solidFill>
                <a:effectLst/>
                <a:latin typeface="Calibri" pitchFamily="34" charset="0"/>
                <a:cs typeface="Arial" pitchFamily="34" charset="0"/>
              </a:rPr>
              <a:t>Insegnante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6781378" y="5606380"/>
            <a:ext cx="14859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800" b="0" i="0" u="none" strike="noStrike" cap="none" normalizeH="0" baseline="0" smtClean="0">
                <a:ln>
                  <a:noFill/>
                </a:ln>
                <a:solidFill>
                  <a:schemeClr val="tx1"/>
                </a:solidFill>
                <a:effectLst/>
                <a:latin typeface="Calibri" pitchFamily="34" charset="0"/>
                <a:cs typeface="Arial" pitchFamily="34" charset="0"/>
              </a:rPr>
              <a:t>Saperi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ttangolo 7"/>
          <p:cNvSpPr/>
          <p:nvPr/>
        </p:nvSpPr>
        <p:spPr>
          <a:xfrm>
            <a:off x="3100371" y="5949280"/>
            <a:ext cx="2460930" cy="369332"/>
          </a:xfrm>
          <a:prstGeom prst="rect">
            <a:avLst/>
          </a:prstGeom>
        </p:spPr>
        <p:txBody>
          <a:bodyPr wrap="none">
            <a:spAutoFit/>
          </a:bodyPr>
          <a:lstStyle/>
          <a:p>
            <a:r>
              <a:rPr lang="it-IT" dirty="0"/>
              <a:t>Il triangolo educativo</a:t>
            </a:r>
          </a:p>
        </p:txBody>
      </p:sp>
      <p:pic>
        <p:nvPicPr>
          <p:cNvPr id="1030" name="Picture 6" descr="http://www.scuolegambettola.net/public/news/scuol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83743" y="2996952"/>
            <a:ext cx="4418756" cy="25239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4683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476672"/>
            <a:ext cx="7467600" cy="5997280"/>
          </a:xfrm>
        </p:spPr>
        <p:txBody>
          <a:bodyPr>
            <a:normAutofit lnSpcReduction="10000"/>
          </a:bodyPr>
          <a:lstStyle/>
          <a:p>
            <a:pPr marL="0" indent="0">
              <a:buNone/>
            </a:pPr>
            <a:r>
              <a:rPr lang="it-IT" dirty="0" smtClean="0"/>
              <a:t>Per continuare a usare metafore geometriche si può invece ridurre il triangolo ad una linea retta, semplificando indubbiamente la relazione e accrescendo il valore di ciascuno dei due estremi</a:t>
            </a:r>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smtClean="0"/>
          </a:p>
          <a:p>
            <a:pPr marL="0" indent="0">
              <a:buNone/>
            </a:pPr>
            <a:r>
              <a:rPr lang="it-IT" dirty="0" smtClean="0"/>
              <a:t>In </a:t>
            </a:r>
            <a:r>
              <a:rPr lang="it-IT" dirty="0"/>
              <a:t>altre parole, </a:t>
            </a:r>
            <a:r>
              <a:rPr lang="it-IT" b="1" i="1" u="sng" dirty="0"/>
              <a:t>l’insegnante è il problema da affrontare </a:t>
            </a:r>
            <a:r>
              <a:rPr lang="it-IT" dirty="0"/>
              <a:t>non nel senso che occorre soddisfare le sue strane e incomprensibili richieste, ma nel senso che egli fa parte della situazione che si presenta all’alunno, è un’appendice del sapere che sta apprendendo, uno </a:t>
            </a:r>
            <a:r>
              <a:rPr lang="it-IT" i="1" dirty="0"/>
              <a:t>strumento facilitatore </a:t>
            </a:r>
            <a:r>
              <a:rPr lang="it-IT" dirty="0"/>
              <a:t>e </a:t>
            </a:r>
            <a:r>
              <a:rPr lang="it-IT" b="1" dirty="0"/>
              <a:t>non</a:t>
            </a:r>
            <a:r>
              <a:rPr lang="it-IT" dirty="0"/>
              <a:t> </a:t>
            </a:r>
            <a:r>
              <a:rPr lang="it-IT" i="1" dirty="0"/>
              <a:t>l’oggetto dell’apprendimento </a:t>
            </a:r>
            <a:r>
              <a:rPr lang="it-IT" dirty="0"/>
              <a:t>stesso.</a:t>
            </a:r>
            <a:r>
              <a:rPr lang="it-IT" b="1" dirty="0"/>
              <a:t> </a:t>
            </a:r>
            <a:endParaRPr lang="it-IT" dirty="0"/>
          </a:p>
          <a:p>
            <a:pPr marL="0" indent="0">
              <a:buNone/>
            </a:pPr>
            <a:endParaRPr lang="it-IT" dirty="0"/>
          </a:p>
        </p:txBody>
      </p:sp>
      <p:cxnSp>
        <p:nvCxnSpPr>
          <p:cNvPr id="5" name="Connettore 1 4"/>
          <p:cNvCxnSpPr/>
          <p:nvPr/>
        </p:nvCxnSpPr>
        <p:spPr>
          <a:xfrm>
            <a:off x="2016298" y="2583768"/>
            <a:ext cx="424847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539552" y="2348880"/>
            <a:ext cx="17281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Alunno</a:t>
            </a:r>
          </a:p>
        </p:txBody>
      </p:sp>
      <p:sp>
        <p:nvSpPr>
          <p:cNvPr id="7" name="Rettangolo 6"/>
          <p:cNvSpPr/>
          <p:nvPr/>
        </p:nvSpPr>
        <p:spPr>
          <a:xfrm>
            <a:off x="5796681" y="2316882"/>
            <a:ext cx="23042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Insegnante/</a:t>
            </a:r>
            <a:r>
              <a:rPr lang="it-IT" dirty="0" err="1"/>
              <a:t>Saperi</a:t>
            </a:r>
            <a:endParaRPr lang="it-IT" dirty="0"/>
          </a:p>
        </p:txBody>
      </p:sp>
      <p:sp>
        <p:nvSpPr>
          <p:cNvPr id="10" name="Rettangolo 9"/>
          <p:cNvSpPr/>
          <p:nvPr/>
        </p:nvSpPr>
        <p:spPr>
          <a:xfrm>
            <a:off x="1472244" y="3068960"/>
            <a:ext cx="5901209" cy="369332"/>
          </a:xfrm>
          <a:prstGeom prst="rect">
            <a:avLst/>
          </a:prstGeom>
        </p:spPr>
        <p:txBody>
          <a:bodyPr wrap="square">
            <a:spAutoFit/>
          </a:bodyPr>
          <a:lstStyle/>
          <a:p>
            <a:r>
              <a:rPr lang="it-IT" dirty="0"/>
              <a:t>La competenza come interazione tra soggetto e realtà</a:t>
            </a:r>
          </a:p>
        </p:txBody>
      </p:sp>
    </p:spTree>
    <p:extLst>
      <p:ext uri="{BB962C8B-B14F-4D97-AF65-F5344CB8AC3E}">
        <p14:creationId xmlns="" xmlns:p14="http://schemas.microsoft.com/office/powerpoint/2010/main" val="14260832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2.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arta">
  <a:themeElements>
    <a:clrScheme name="Essenziale">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1_Carta">
  <a:themeElements>
    <a:clrScheme name="Essenziale">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607</TotalTime>
  <Words>4152</Words>
  <Application>Microsoft Office PowerPoint</Application>
  <PresentationFormat>Presentazione su schermo (4:3)</PresentationFormat>
  <Paragraphs>364</Paragraphs>
  <Slides>57</Slides>
  <Notes>1</Notes>
  <HiddenSlides>0</HiddenSlides>
  <MMClips>0</MMClips>
  <ScaleCrop>false</ScaleCrop>
  <HeadingPairs>
    <vt:vector size="4" baseType="variant">
      <vt:variant>
        <vt:lpstr>Tema</vt:lpstr>
      </vt:variant>
      <vt:variant>
        <vt:i4>3</vt:i4>
      </vt:variant>
      <vt:variant>
        <vt:lpstr>Titoli diapositive</vt:lpstr>
      </vt:variant>
      <vt:variant>
        <vt:i4>57</vt:i4>
      </vt:variant>
    </vt:vector>
  </HeadingPairs>
  <TitlesOfParts>
    <vt:vector size="60" baseType="lpstr">
      <vt:lpstr>Loggia</vt:lpstr>
      <vt:lpstr>Carta</vt:lpstr>
      <vt:lpstr>1_Carta</vt:lpstr>
      <vt:lpstr>DIDATTICA PER COMPETENZE</vt:lpstr>
      <vt:lpstr>Diapositiva 2</vt:lpstr>
      <vt:lpstr>Concetto di competenza. </vt:lpstr>
      <vt:lpstr>QUALI OBIETTIVI PER LA SCUOLA?</vt:lpstr>
      <vt:lpstr>LE DOMANDE</vt:lpstr>
      <vt:lpstr>Didattica e valutazione delle competenze nel mondo della scuola </vt:lpstr>
      <vt:lpstr>Diapositiva 7</vt:lpstr>
      <vt:lpstr>Diapositiva 8</vt:lpstr>
      <vt:lpstr>Diapositiva 9</vt:lpstr>
      <vt:lpstr>Diapositiva 10</vt:lpstr>
      <vt:lpstr>il criterio della non ripetitività </vt:lpstr>
      <vt:lpstr>DIDATTICA delle COMPETENZE</vt:lpstr>
      <vt:lpstr>Diapositiva 13</vt:lpstr>
      <vt:lpstr>Diapositiva 14</vt:lpstr>
      <vt:lpstr>DIDATTICA DELLE COMPETENZE: PREMESSA </vt:lpstr>
      <vt:lpstr>Diapositiva 16</vt:lpstr>
      <vt:lpstr>Diapositiva 17</vt:lpstr>
      <vt:lpstr>Diapositiva 18</vt:lpstr>
      <vt:lpstr>BISOGNI FORMATIVI Dalle indicazioni per il curricolo 2012</vt:lpstr>
      <vt:lpstr>Diapositiva 20</vt:lpstr>
      <vt:lpstr>RIFERIMENTI NORMATIVI: Competenze chiave riferite all’ unita’ di lavoro (Raccomandazione del Parlamento Europeo e del Consiglio "Relativa a competenze chiave per l'apprendimento permanente", 2006). </vt:lpstr>
      <vt:lpstr>competenze chiave di cittadinanza Decreto n.139 del 22 Agosto 2007 "Regolamento recante norme in materia di adempimento dell'obbligo di istruzione" </vt:lpstr>
      <vt:lpstr>RIFERIMENTI NORMATIVI: Traguardi per lo sviluppo delle competenze al termine della scuola primaria</vt:lpstr>
      <vt:lpstr>RIFERIMENTI NORMATIVI:… DAL POF…</vt:lpstr>
      <vt:lpstr>Diapositiva 25</vt:lpstr>
      <vt:lpstr>OBIETTIVI SPECIFICI dell’ unita’ di lavoro</vt:lpstr>
      <vt:lpstr>Prerequisiti</vt:lpstr>
      <vt:lpstr>INDICATORI DELLE COMPETENZE ATTESE</vt:lpstr>
      <vt:lpstr>STRUMENTI DIDATTICI</vt:lpstr>
      <vt:lpstr>  Ecco la cassa          </vt:lpstr>
      <vt:lpstr>Il   supermercato</vt:lpstr>
      <vt:lpstr>Scelta dei prezzi a maggioranza!</vt:lpstr>
      <vt:lpstr>La Compravendita In aula</vt:lpstr>
      <vt:lpstr>Diapositiva 34</vt:lpstr>
      <vt:lpstr>Diapositiva 35</vt:lpstr>
      <vt:lpstr>  entrano in gioco i ruoli!!!</vt:lpstr>
      <vt:lpstr>…e ancora…</vt:lpstr>
      <vt:lpstr>METODOLOGIA</vt:lpstr>
      <vt:lpstr>Diapositiva 39</vt:lpstr>
      <vt:lpstr>Diapositiva 40</vt:lpstr>
      <vt:lpstr>…infine.</vt:lpstr>
      <vt:lpstr>Alla cassa</vt:lpstr>
      <vt:lpstr>Diapositiva 43</vt:lpstr>
      <vt:lpstr>Problema</vt:lpstr>
      <vt:lpstr>Guardiamo come procede il lavoro</vt:lpstr>
      <vt:lpstr>Documentiamo il lavoro dai quaderni con i grafi</vt:lpstr>
      <vt:lpstr>∙Rubrica di valutazione delle competenze</vt:lpstr>
      <vt:lpstr>Diapositiva 48</vt:lpstr>
      <vt:lpstr>Diapositiva 49</vt:lpstr>
      <vt:lpstr>Diapositiva 50</vt:lpstr>
      <vt:lpstr>Diapositiva 51</vt:lpstr>
      <vt:lpstr>Diapositiva 52</vt:lpstr>
      <vt:lpstr>Diapositiva 53</vt:lpstr>
      <vt:lpstr>Diapositiva 54</vt:lpstr>
      <vt:lpstr>Diapositiva 55</vt:lpstr>
      <vt:lpstr>Autovalutazione degli alunni</vt:lpstr>
      <vt:lpstr>Diapositiva 57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compravendita</dc:title>
  <dc:creator>Lello</dc:creator>
  <cp:lastModifiedBy>Lello</cp:lastModifiedBy>
  <cp:revision>61</cp:revision>
  <dcterms:created xsi:type="dcterms:W3CDTF">2012-05-09T11:57:22Z</dcterms:created>
  <dcterms:modified xsi:type="dcterms:W3CDTF">2013-12-05T08:34:25Z</dcterms:modified>
</cp:coreProperties>
</file>